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9" r:id="rId5"/>
    <p:sldId id="265" r:id="rId6"/>
    <p:sldId id="261" r:id="rId7"/>
    <p:sldId id="262" r:id="rId8"/>
    <p:sldId id="263" r:id="rId9"/>
    <p:sldId id="264" r:id="rId10"/>
    <p:sldId id="258" r:id="rId11"/>
    <p:sldId id="269" r:id="rId12"/>
    <p:sldId id="268" r:id="rId13"/>
    <p:sldId id="267" r:id="rId14"/>
    <p:sldId id="270" r:id="rId15"/>
    <p:sldId id="271" r:id="rId16"/>
    <p:sldId id="273" r:id="rId17"/>
    <p:sldId id="275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E51"/>
    <a:srgbClr val="4694DA"/>
    <a:srgbClr val="48BDD7"/>
    <a:srgbClr val="47B1D8"/>
    <a:srgbClr val="BD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7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s\Downloads\&#1057;&#1074;&#1086;&#1076;%20&#1074;%20&#1075;&#1086;&#1076;&#1086;&#1074;&#1086;&#1081;%20&#1086;&#1090;&#1095;&#1077;&#1090;%20&#1075;&#1083;%20&#1074;&#108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D3-40D7-AC42-C91A957931E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D3-40D7-AC42-C91A957931EC}"/>
              </c:ext>
            </c:extLst>
          </c:dPt>
          <c:dLbls>
            <c:dLbl>
              <c:idx val="0"/>
              <c:layout>
                <c:manualLayout>
                  <c:x val="-0.24572742052606786"/>
                  <c:y val="-0.113384442791380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68,5%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D3-40D7-AC42-C91A957931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88784877462276"/>
                  <c:y val="4.15995444950561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31,5%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D3-40D7-AC42-C91A957931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Трудоспособного возраста</c:v>
                </c:pt>
                <c:pt idx="1">
                  <c:v>Пенсионного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D3-40D7-AC42-C91A957931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55895326373288123"/>
          <c:y val="0.82708352453592116"/>
          <c:w val="0.44104673626711882"/>
          <c:h val="0.12690716657807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ED-4CC0-A674-B568956776D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ED-4CC0-A674-B568956776D2}"/>
              </c:ext>
            </c:extLst>
          </c:dPt>
          <c:dLbls>
            <c:dLbl>
              <c:idx val="0"/>
              <c:layout>
                <c:manualLayout>
                  <c:x val="-0.198630355070709"/>
                  <c:y val="4.3064454579938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ED-4CC0-A674-B568956776D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5148453373353996"/>
                  <c:y val="-9.27116122899924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ED-4CC0-A674-B568956776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ED-4CC0-A674-B568956776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9557101941592181"/>
          <c:y val="0.8191373797973065"/>
          <c:w val="0.3044289805840783"/>
          <c:h val="0.137365292745250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'заболеваемость Язиков'!$J$47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100000">
                  <a:schemeClr val="accent5">
                    <a:shade val="76000"/>
                    <a:alpha val="0"/>
                  </a:schemeClr>
                </a:gs>
                <a:gs pos="50000">
                  <a:schemeClr val="accent5">
                    <a:shade val="76000"/>
                  </a:schemeClr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'заболеваемость Язиков'!$I$48:$I$56</c:f>
              <c:strCache>
                <c:ptCount val="9"/>
                <c:pt idx="0">
                  <c:v>Инфекционные, в том числе НКВИ</c:v>
                </c:pt>
                <c:pt idx="1">
                  <c:v>Сердечно-сосудистые</c:v>
                </c:pt>
                <c:pt idx="2">
                  <c:v>Костно-мышечные заболевания</c:v>
                </c:pt>
                <c:pt idx="3">
                  <c:v>Болезни глаз</c:v>
                </c:pt>
                <c:pt idx="4">
                  <c:v>Болезни органов пищеварения</c:v>
                </c:pt>
                <c:pt idx="5">
                  <c:v>Эндокринные</c:v>
                </c:pt>
                <c:pt idx="6">
                  <c:v>Болезни моче-половой системы</c:v>
                </c:pt>
                <c:pt idx="7">
                  <c:v>Нервные болезни</c:v>
                </c:pt>
                <c:pt idx="8">
                  <c:v>Новообразования</c:v>
                </c:pt>
              </c:strCache>
            </c:strRef>
          </c:cat>
          <c:val>
            <c:numRef>
              <c:f>'заболеваемость Язиков'!$J$48:$J$56</c:f>
              <c:numCache>
                <c:formatCode>#,##0</c:formatCode>
                <c:ptCount val="9"/>
                <c:pt idx="0">
                  <c:v>18411</c:v>
                </c:pt>
                <c:pt idx="1">
                  <c:v>11102</c:v>
                </c:pt>
                <c:pt idx="2">
                  <c:v>6756</c:v>
                </c:pt>
                <c:pt idx="3">
                  <c:v>6173</c:v>
                </c:pt>
                <c:pt idx="4">
                  <c:v>3825</c:v>
                </c:pt>
                <c:pt idx="5">
                  <c:v>3766</c:v>
                </c:pt>
                <c:pt idx="6">
                  <c:v>2502</c:v>
                </c:pt>
                <c:pt idx="7">
                  <c:v>801</c:v>
                </c:pt>
                <c:pt idx="8">
                  <c:v>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C5-48C8-A76B-56ADAA3242F4}"/>
            </c:ext>
          </c:extLst>
        </c:ser>
        <c:ser>
          <c:idx val="1"/>
          <c:order val="1"/>
          <c:tx>
            <c:strRef>
              <c:f>'заболеваемость Язиков'!$K$47</c:f>
              <c:strCache>
                <c:ptCount val="1"/>
                <c:pt idx="0">
                  <c:v>2021</c:v>
                </c:pt>
              </c:strCache>
            </c:strRef>
          </c:tx>
          <c:spPr>
            <a:gradFill flip="none" rotWithShape="1">
              <a:gsLst>
                <a:gs pos="100000">
                  <a:schemeClr val="accent5">
                    <a:tint val="77000"/>
                    <a:alpha val="0"/>
                  </a:schemeClr>
                </a:gs>
                <a:gs pos="50000">
                  <a:schemeClr val="accent5">
                    <a:tint val="77000"/>
                  </a:schemeClr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'заболеваемость Язиков'!$I$48:$I$56</c:f>
              <c:strCache>
                <c:ptCount val="9"/>
                <c:pt idx="0">
                  <c:v>Инфекционные, в том числе НКВИ</c:v>
                </c:pt>
                <c:pt idx="1">
                  <c:v>Сердечно-сосудистые</c:v>
                </c:pt>
                <c:pt idx="2">
                  <c:v>Костно-мышечные заболевания</c:v>
                </c:pt>
                <c:pt idx="3">
                  <c:v>Болезни глаз</c:v>
                </c:pt>
                <c:pt idx="4">
                  <c:v>Болезни органов пищеварения</c:v>
                </c:pt>
                <c:pt idx="5">
                  <c:v>Эндокринные</c:v>
                </c:pt>
                <c:pt idx="6">
                  <c:v>Болезни моче-половой системы</c:v>
                </c:pt>
                <c:pt idx="7">
                  <c:v>Нервные болезни</c:v>
                </c:pt>
                <c:pt idx="8">
                  <c:v>Новообразования</c:v>
                </c:pt>
              </c:strCache>
            </c:strRef>
          </c:cat>
          <c:val>
            <c:numRef>
              <c:f>'заболеваемость Язиков'!$K$48:$K$56</c:f>
              <c:numCache>
                <c:formatCode>#,##0</c:formatCode>
                <c:ptCount val="9"/>
                <c:pt idx="0">
                  <c:v>12289</c:v>
                </c:pt>
                <c:pt idx="1">
                  <c:v>9756</c:v>
                </c:pt>
                <c:pt idx="2">
                  <c:v>4080</c:v>
                </c:pt>
                <c:pt idx="3">
                  <c:v>2787</c:v>
                </c:pt>
                <c:pt idx="4">
                  <c:v>3203</c:v>
                </c:pt>
                <c:pt idx="5">
                  <c:v>2664</c:v>
                </c:pt>
                <c:pt idx="6">
                  <c:v>1868</c:v>
                </c:pt>
                <c:pt idx="7">
                  <c:v>483</c:v>
                </c:pt>
                <c:pt idx="8">
                  <c:v>299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C5-48C8-A76B-56ADAA3242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925068944"/>
        <c:axId val="-1925061872"/>
        <c:axId val="0"/>
      </c:bar3DChart>
      <c:catAx>
        <c:axId val="-192506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925061872"/>
        <c:crosses val="autoZero"/>
        <c:auto val="1"/>
        <c:lblAlgn val="ctr"/>
        <c:lblOffset val="100"/>
        <c:noMultiLvlLbl val="0"/>
      </c:catAx>
      <c:valAx>
        <c:axId val="-1925061872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19250689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rgbClr val="1B2E5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5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8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6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83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6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77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46.jpeg"/><Relationship Id="rId5" Type="http://schemas.openxmlformats.org/officeDocument/2006/relationships/image" Target="../media/image18.svg"/><Relationship Id="rId10" Type="http://schemas.openxmlformats.org/officeDocument/2006/relationships/image" Target="../media/image45.jpeg"/><Relationship Id="rId4" Type="http://schemas.openxmlformats.org/officeDocument/2006/relationships/image" Target="../media/image14.pn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12" Type="http://schemas.openxmlformats.org/officeDocument/2006/relationships/image" Target="../media/image5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1.jpg"/><Relationship Id="rId5" Type="http://schemas.openxmlformats.org/officeDocument/2006/relationships/image" Target="../media/image18.svg"/><Relationship Id="rId10" Type="http://schemas.openxmlformats.org/officeDocument/2006/relationships/image" Target="../media/image50.jpg"/><Relationship Id="rId4" Type="http://schemas.openxmlformats.org/officeDocument/2006/relationships/image" Target="../media/image14.png"/><Relationship Id="rId9" Type="http://schemas.openxmlformats.org/officeDocument/2006/relationships/image" Target="../media/image4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56.jpeg"/><Relationship Id="rId5" Type="http://schemas.openxmlformats.org/officeDocument/2006/relationships/image" Target="../media/image18.svg"/><Relationship Id="rId10" Type="http://schemas.openxmlformats.org/officeDocument/2006/relationships/image" Target="../media/image55.jpeg"/><Relationship Id="rId4" Type="http://schemas.openxmlformats.org/officeDocument/2006/relationships/image" Target="../media/image14.pn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61.jpeg"/><Relationship Id="rId4" Type="http://schemas.openxmlformats.org/officeDocument/2006/relationships/image" Target="../media/image14.png"/><Relationship Id="rId9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66.gif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64.png"/><Relationship Id="rId5" Type="http://schemas.openxmlformats.org/officeDocument/2006/relationships/image" Target="../media/image11.png"/><Relationship Id="rId10" Type="http://schemas.openxmlformats.org/officeDocument/2006/relationships/image" Target="../media/image63.png"/><Relationship Id="rId4" Type="http://schemas.openxmlformats.org/officeDocument/2006/relationships/image" Target="../media/image8.svg"/><Relationship Id="rId9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18.sv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sv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5" Type="http://schemas.openxmlformats.org/officeDocument/2006/relationships/image" Target="../media/image29.jpe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1.jpeg"/><Relationship Id="rId5" Type="http://schemas.openxmlformats.org/officeDocument/2006/relationships/image" Target="../media/image18.svg"/><Relationship Id="rId10" Type="http://schemas.openxmlformats.org/officeDocument/2006/relationships/image" Target="../media/image30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jpeg"/><Relationship Id="rId5" Type="http://schemas.openxmlformats.org/officeDocument/2006/relationships/image" Target="../media/image18.sv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35.jpeg"/><Relationship Id="rId4" Type="http://schemas.openxmlformats.org/officeDocument/2006/relationships/image" Target="../media/image14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jpeg"/><Relationship Id="rId5" Type="http://schemas.openxmlformats.org/officeDocument/2006/relationships/image" Target="../media/image18.svg"/><Relationship Id="rId10" Type="http://schemas.openxmlformats.org/officeDocument/2006/relationships/image" Target="../media/image36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C4BD26-2525-4DDB-B0A7-761C02BE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9F377-2063-482E-97FE-E56831F1AA47}"/>
              </a:ext>
            </a:extLst>
          </p:cNvPr>
          <p:cNvSpPr txBox="1"/>
          <p:nvPr/>
        </p:nvSpPr>
        <p:spPr>
          <a:xfrm>
            <a:off x="-168807" y="1492275"/>
            <a:ext cx="492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бюджетное учреждение здравоохранения города Москвы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107</a:t>
            </a:r>
          </a:p>
          <a:p>
            <a:pPr algn="ctr"/>
            <a:r>
              <a:rPr lang="ru-RU" sz="14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Департамента здравоохранения города Москвы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7F0E5E-7085-4C89-A338-12B24D9DD914}"/>
              </a:ext>
            </a:extLst>
          </p:cNvPr>
          <p:cNvSpPr txBox="1"/>
          <p:nvPr/>
        </p:nvSpPr>
        <p:spPr>
          <a:xfrm>
            <a:off x="90884" y="5805124"/>
            <a:ext cx="1154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 о работе в 2022 году в районе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Южное Медведково</a:t>
            </a: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193373F-504D-41D7-A101-F1C98C8D0588}"/>
              </a:ext>
            </a:extLst>
          </p:cNvPr>
          <p:cNvSpPr/>
          <p:nvPr/>
        </p:nvSpPr>
        <p:spPr>
          <a:xfrm>
            <a:off x="4093220" y="1934465"/>
            <a:ext cx="4403079" cy="361950"/>
          </a:xfrm>
          <a:prstGeom prst="roundRect">
            <a:avLst/>
          </a:prstGeom>
          <a:solidFill>
            <a:srgbClr val="47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EB2E3BB-7C2F-4892-BCB2-752BE31DC0B9}"/>
              </a:ext>
            </a:extLst>
          </p:cNvPr>
          <p:cNvSpPr/>
          <p:nvPr/>
        </p:nvSpPr>
        <p:spPr>
          <a:xfrm>
            <a:off x="289046" y="3012836"/>
            <a:ext cx="3406653" cy="914400"/>
          </a:xfrm>
          <a:prstGeom prst="roundRect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История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4789E3E-E654-4B1B-9050-58CF0323F6B2}"/>
              </a:ext>
            </a:extLst>
          </p:cNvPr>
          <p:cNvSpPr/>
          <p:nvPr/>
        </p:nvSpPr>
        <p:spPr>
          <a:xfrm>
            <a:off x="407368" y="1067271"/>
            <a:ext cx="1022513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1966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 –  открытие 144 районной поликлиники на улице Полярная</a:t>
            </a:r>
          </a:p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70-е годы 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– массовая застройка районов</a:t>
            </a:r>
          </a:p>
          <a:p>
            <a:pPr algn="just"/>
            <a:r>
              <a:rPr lang="ru-RU" sz="1400" b="1" dirty="0">
                <a:solidFill>
                  <a:srgbClr val="1B2E51"/>
                </a:solidFill>
                <a:latin typeface="+mj-lt"/>
              </a:rPr>
              <a:t>2012</a:t>
            </a:r>
            <a:r>
              <a:rPr lang="ru-RU" sz="1400" dirty="0">
                <a:solidFill>
                  <a:srgbClr val="1B2E51"/>
                </a:solidFill>
                <a:latin typeface="+mj-lt"/>
              </a:rPr>
              <a:t> – объединение поликлиник №№ 31, 48, 144, 107 и 165 района в один амбулаторный центр </a:t>
            </a:r>
          </a:p>
          <a:p>
            <a:pPr algn="just"/>
            <a:endParaRPr lang="ru-RU" sz="1400" dirty="0">
              <a:solidFill>
                <a:srgbClr val="1B2E5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Обслуживаемые районы: </a:t>
            </a:r>
            <a:r>
              <a:rPr lang="ru-RU" sz="1400" i="1" dirty="0">
                <a:solidFill>
                  <a:srgbClr val="1B2E51"/>
                </a:solidFill>
                <a:latin typeface="+mj-lt"/>
              </a:rPr>
              <a:t>Отрадное, Свиблово</a:t>
            </a:r>
            <a:r>
              <a:rPr lang="ru-RU" sz="2000" b="1" i="1" dirty="0">
                <a:solidFill>
                  <a:srgbClr val="1B2E51"/>
                </a:solidFill>
                <a:latin typeface="+mj-lt"/>
              </a:rPr>
              <a:t>, части Северного и Южного Медведково</a:t>
            </a:r>
            <a:r>
              <a:rPr lang="ru-RU" sz="1400" i="1" dirty="0">
                <a:solidFill>
                  <a:srgbClr val="1B2E51"/>
                </a:solidFill>
                <a:latin typeface="+mj-lt"/>
              </a:rPr>
              <a:t>, Бабушкинского </a:t>
            </a:r>
          </a:p>
          <a:p>
            <a:pPr algn="just"/>
            <a:endParaRPr lang="ru-RU" sz="1400" dirty="0">
              <a:solidFill>
                <a:srgbClr val="1B2E5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Всего в настоящее время в составе ГБУЗ «ГП № 107 ДЗМ» пять учреждений, обеспечивающих </a:t>
            </a: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первичной медико-санитарной помощью </a:t>
            </a:r>
          </a:p>
          <a:p>
            <a:pPr algn="just"/>
            <a:r>
              <a:rPr lang="ru-RU" sz="6600" b="1" dirty="0">
                <a:solidFill>
                  <a:schemeClr val="bg1"/>
                </a:solidFill>
                <a:latin typeface="+mj-lt"/>
              </a:rPr>
              <a:t>241 010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человек прикрепленного населения, </a:t>
            </a:r>
          </a:p>
          <a:p>
            <a:pPr algn="just"/>
            <a:r>
              <a:rPr lang="ru-RU" sz="1400" dirty="0">
                <a:solidFill>
                  <a:srgbClr val="1B2E51"/>
                </a:solidFill>
                <a:latin typeface="+mj-lt"/>
              </a:rPr>
              <a:t>в том числе:</a:t>
            </a:r>
          </a:p>
          <a:p>
            <a:pPr algn="just"/>
            <a:endParaRPr lang="ru-RU" sz="1400" b="1" u="sng" dirty="0">
              <a:solidFill>
                <a:srgbClr val="1B2E51"/>
              </a:solidFill>
              <a:latin typeface="+mj-lt"/>
            </a:endParaRPr>
          </a:p>
          <a:p>
            <a:pPr algn="just"/>
            <a:endParaRPr lang="ru-RU" sz="1400" b="1" u="sng" dirty="0">
              <a:solidFill>
                <a:srgbClr val="1B2E51"/>
              </a:solidFill>
              <a:latin typeface="+mj-lt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FB8F27C-B50A-4CBD-9C6C-0F5BFD29E5CB}"/>
              </a:ext>
            </a:extLst>
          </p:cNvPr>
          <p:cNvSpPr/>
          <p:nvPr/>
        </p:nvSpPr>
        <p:spPr>
          <a:xfrm>
            <a:off x="495710" y="3974847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7000" i="1" dirty="0">
                <a:solidFill>
                  <a:srgbClr val="48BDD7"/>
                </a:solidFill>
                <a:latin typeface="+mj-lt"/>
              </a:rPr>
              <a:t>40 994</a:t>
            </a:r>
          </a:p>
          <a:p>
            <a:pPr lvl="0" algn="r"/>
            <a:r>
              <a:rPr lang="ru-RU" sz="2000" dirty="0">
                <a:solidFill>
                  <a:srgbClr val="1B2E51"/>
                </a:solidFill>
                <a:latin typeface="+mj-lt"/>
              </a:rPr>
              <a:t>численность населения</a:t>
            </a:r>
          </a:p>
          <a:p>
            <a:pPr lvl="0" algn="r"/>
            <a:r>
              <a:rPr lang="ru-RU" sz="2000" i="1" dirty="0">
                <a:solidFill>
                  <a:srgbClr val="1B2E51"/>
                </a:solidFill>
                <a:latin typeface="+mj-lt"/>
              </a:rPr>
              <a:t>прикрепленного в филиале</a:t>
            </a:r>
            <a:endParaRPr lang="ru-RU" sz="2000" i="1" dirty="0">
              <a:solidFill>
                <a:srgbClr val="48BDD7"/>
              </a:solidFill>
              <a:latin typeface="+mj-lt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BC61C8F2-7FFD-430D-B3B7-4A3A55268D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652" y="2708137"/>
            <a:ext cx="6218036" cy="414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>
            <a:extLst>
              <a:ext uri="{FF2B5EF4-FFF2-40B4-BE49-F238E27FC236}">
                <a16:creationId xmlns:a16="http://schemas.microsoft.com/office/drawing/2014/main" xmlns="" id="{59C4D14E-706B-40EF-ADDE-F0FA862D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r="31208" b="55000"/>
          <a:stretch/>
        </p:blipFill>
        <p:spPr bwMode="auto">
          <a:xfrm>
            <a:off x="8616652" y="1218690"/>
            <a:ext cx="3568082" cy="56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7712767">
            <a:off x="9444449" y="535701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A6488D-F38D-40CB-8151-223DDF714982}"/>
              </a:ext>
            </a:extLst>
          </p:cNvPr>
          <p:cNvSpPr txBox="1"/>
          <p:nvPr/>
        </p:nvSpPr>
        <p:spPr>
          <a:xfrm>
            <a:off x="1706807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3">
            <a:extLst>
              <a:ext uri="{FF2B5EF4-FFF2-40B4-BE49-F238E27FC236}">
                <a16:creationId xmlns:a16="http://schemas.microsoft.com/office/drawing/2014/main" xmlns="" id="{9B84296A-10DB-4A62-81F7-4AB9AEC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6" y="2594849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xmlns="" id="{AFF73B6D-DC8B-4645-BEB6-17F20EC6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4151" y1="34396" x2="64151" y2="34396"/>
                        <a14:foregroundMark x1="43396" y1="81093" x2="43396" y2="81093"/>
                        <a14:foregroundMark x1="49528" y1="79954" x2="49528" y2="79954"/>
                        <a14:foregroundMark x1="41745" y1="84510" x2="41745" y2="8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3191" r="8487" b="8417"/>
          <a:stretch/>
        </p:blipFill>
        <p:spPr bwMode="auto">
          <a:xfrm>
            <a:off x="3349419" y="290442"/>
            <a:ext cx="1748863" cy="12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4">
            <a:extLst>
              <a:ext uri="{FF2B5EF4-FFF2-40B4-BE49-F238E27FC236}">
                <a16:creationId xmlns:a16="http://schemas.microsoft.com/office/drawing/2014/main" xmlns="" id="{D66657B4-D170-4160-A2F9-11BD0C75C8D1}"/>
              </a:ext>
            </a:extLst>
          </p:cNvPr>
          <p:cNvSpPr txBox="1"/>
          <p:nvPr/>
        </p:nvSpPr>
        <p:spPr>
          <a:xfrm>
            <a:off x="3454882" y="1524959"/>
            <a:ext cx="1643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ГОЛОВНОЕ УЧРЕЖДЕНИЕ</a:t>
            </a:r>
            <a:endParaRPr lang="ru-RU" sz="1100" i="1" u="sng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/>
                <a:cs typeface="Times New Roman"/>
              </a:rPr>
              <a:t>ул. Декабристов, 24</a:t>
            </a:r>
          </a:p>
        </p:txBody>
      </p:sp>
      <p:sp>
        <p:nvSpPr>
          <p:cNvPr id="137" name="TextBox 10">
            <a:extLst>
              <a:ext uri="{FF2B5EF4-FFF2-40B4-BE49-F238E27FC236}">
                <a16:creationId xmlns:a16="http://schemas.microsoft.com/office/drawing/2014/main" xmlns="" id="{1F287FBF-A101-46C5-888F-B85C807DD49C}"/>
              </a:ext>
            </a:extLst>
          </p:cNvPr>
          <p:cNvSpPr txBox="1"/>
          <p:nvPr/>
        </p:nvSpPr>
        <p:spPr>
          <a:xfrm>
            <a:off x="6848843" y="3186313"/>
            <a:ext cx="107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4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Пестеля, 6А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39" name="TextBox 13">
            <a:extLst>
              <a:ext uri="{FF2B5EF4-FFF2-40B4-BE49-F238E27FC236}">
                <a16:creationId xmlns:a16="http://schemas.microsoft.com/office/drawing/2014/main" xmlns="" id="{BAF9F51D-91B1-4D86-BF5D-11BA2552E921}"/>
              </a:ext>
            </a:extLst>
          </p:cNvPr>
          <p:cNvSpPr txBox="1"/>
          <p:nvPr/>
        </p:nvSpPr>
        <p:spPr>
          <a:xfrm>
            <a:off x="3566114" y="4960973"/>
            <a:ext cx="1315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Бестужевых, 15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40" name="TextBox 14">
            <a:extLst>
              <a:ext uri="{FF2B5EF4-FFF2-40B4-BE49-F238E27FC236}">
                <a16:creationId xmlns:a16="http://schemas.microsoft.com/office/drawing/2014/main" xmlns="" id="{5B1F1C1C-C316-4D8B-A615-DE5A7BCBB389}"/>
              </a:ext>
            </a:extLst>
          </p:cNvPr>
          <p:cNvSpPr txBox="1"/>
          <p:nvPr/>
        </p:nvSpPr>
        <p:spPr>
          <a:xfrm>
            <a:off x="440815" y="3181214"/>
            <a:ext cx="1157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Снежная, 22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pic>
        <p:nvPicPr>
          <p:cNvPr id="141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87B7EDC6-4DA7-41F1-A7FA-ACD8114C0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19" y="163361"/>
            <a:ext cx="1846412" cy="13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" name="TextBox 14">
            <a:extLst>
              <a:ext uri="{FF2B5EF4-FFF2-40B4-BE49-F238E27FC236}">
                <a16:creationId xmlns:a16="http://schemas.microsoft.com/office/drawing/2014/main" xmlns="" id="{66798051-1493-43FF-B494-9AE3DF798483}"/>
              </a:ext>
            </a:extLst>
          </p:cNvPr>
          <p:cNvSpPr txBox="1"/>
          <p:nvPr/>
        </p:nvSpPr>
        <p:spPr>
          <a:xfrm>
            <a:off x="1463257" y="4454001"/>
            <a:ext cx="13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1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строящееся здание </a:t>
            </a:r>
          </a:p>
          <a:p>
            <a:pPr algn="ctr"/>
            <a:r>
              <a:rPr lang="ru-RU" sz="900" i="1" dirty="0">
                <a:solidFill>
                  <a:schemeClr val="bg1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ул. </a:t>
            </a:r>
            <a:r>
              <a:rPr lang="ru-RU" sz="900" i="1" dirty="0" err="1">
                <a:solidFill>
                  <a:schemeClr val="bg1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Уржумская</a:t>
            </a:r>
            <a:r>
              <a:rPr lang="ru-RU" sz="900" i="1" dirty="0">
                <a:solidFill>
                  <a:schemeClr val="bg1">
                    <a:lumMod val="75000"/>
                  </a:schemeClr>
                </a:solidFill>
                <a:latin typeface="+mj-lt"/>
                <a:ea typeface="Times New Roman"/>
                <a:cs typeface="Times New Roman"/>
              </a:rPr>
              <a:t>, 4</a:t>
            </a:r>
            <a:endParaRPr lang="ru-RU" sz="1400" i="1" dirty="0">
              <a:solidFill>
                <a:schemeClr val="bg1">
                  <a:lumMod val="75000"/>
                </a:schemeClr>
              </a:solidFill>
              <a:latin typeface="+mj-lt"/>
              <a:ea typeface="Times New Roman"/>
            </a:endParaRPr>
          </a:p>
        </p:txBody>
      </p:sp>
      <p:pic>
        <p:nvPicPr>
          <p:cNvPr id="143" name="Picture 3">
            <a:extLst>
              <a:ext uri="{FF2B5EF4-FFF2-40B4-BE49-F238E27FC236}">
                <a16:creationId xmlns:a16="http://schemas.microsoft.com/office/drawing/2014/main" xmlns="" id="{7D643D05-B4A1-46CC-A584-5184E964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4" y="3806651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>
            <a:extLst>
              <a:ext uri="{FF2B5EF4-FFF2-40B4-BE49-F238E27FC236}">
                <a16:creationId xmlns:a16="http://schemas.microsoft.com/office/drawing/2014/main" xmlns="" id="{AFA2F894-A8C8-49F3-82FC-549C01D7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7" y="254613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xmlns="" id="{728FECAD-FF2E-4984-8D4F-BACD7A3F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34196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xmlns="" id="{42F5CDDA-5EA5-43DD-86DE-41ECDBA6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3" y="3876465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5CFC2599-15C1-4594-A0A7-5FF0521BCA75}"/>
              </a:ext>
            </a:extLst>
          </p:cNvPr>
          <p:cNvSpPr txBox="1"/>
          <p:nvPr/>
        </p:nvSpPr>
        <p:spPr>
          <a:xfrm>
            <a:off x="4607144" y="4710030"/>
            <a:ext cx="1312440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мин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трм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17 от ост Поликлиника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до ост МФЦ Ю. Медведково, далее на </a:t>
            </a:r>
            <a:r>
              <a:rPr lang="ru-RU" dirty="0" err="1">
                <a:solidFill>
                  <a:schemeClr val="bg1">
                    <a:lumMod val="50000"/>
                  </a:schemeClr>
                </a:solidFill>
              </a:rPr>
              <a:t>авт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605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от ост Полярная ул. до ост Сев. Бульвар, 5</a:t>
            </a:r>
          </a:p>
        </p:txBody>
      </p:sp>
      <p:sp>
        <p:nvSpPr>
          <p:cNvPr id="148" name="Стрелка: штриховая вправо 147">
            <a:extLst>
              <a:ext uri="{FF2B5EF4-FFF2-40B4-BE49-F238E27FC236}">
                <a16:creationId xmlns:a16="http://schemas.microsoft.com/office/drawing/2014/main" xmlns="" id="{275E170E-B640-4DB5-9C46-A5F0EBA90699}"/>
              </a:ext>
            </a:extLst>
          </p:cNvPr>
          <p:cNvSpPr/>
          <p:nvPr/>
        </p:nvSpPr>
        <p:spPr>
          <a:xfrm rot="9118461">
            <a:off x="1396527" y="1789140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Стрелка: штриховая вправо 148">
            <a:extLst>
              <a:ext uri="{FF2B5EF4-FFF2-40B4-BE49-F238E27FC236}">
                <a16:creationId xmlns:a16="http://schemas.microsoft.com/office/drawing/2014/main" xmlns="" id="{D5A0A0AC-770D-4467-B5CC-FEE8AC3BA232}"/>
              </a:ext>
            </a:extLst>
          </p:cNvPr>
          <p:cNvSpPr/>
          <p:nvPr/>
        </p:nvSpPr>
        <p:spPr>
          <a:xfrm rot="1664530">
            <a:off x="5061971" y="1772496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Стрелка: штриховая вправо 149">
            <a:extLst>
              <a:ext uri="{FF2B5EF4-FFF2-40B4-BE49-F238E27FC236}">
                <a16:creationId xmlns:a16="http://schemas.microsoft.com/office/drawing/2014/main" xmlns="" id="{E0A97264-871B-48C7-828D-418A372839BE}"/>
              </a:ext>
            </a:extLst>
          </p:cNvPr>
          <p:cNvSpPr/>
          <p:nvPr/>
        </p:nvSpPr>
        <p:spPr>
          <a:xfrm rot="5400000">
            <a:off x="3249632" y="2916641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Стрелка: штриховая вправо 150">
            <a:extLst>
              <a:ext uri="{FF2B5EF4-FFF2-40B4-BE49-F238E27FC236}">
                <a16:creationId xmlns:a16="http://schemas.microsoft.com/office/drawing/2014/main" xmlns="" id="{F924BB12-A048-4891-BE9D-2D7E08F4BBDC}"/>
              </a:ext>
            </a:extLst>
          </p:cNvPr>
          <p:cNvSpPr/>
          <p:nvPr/>
        </p:nvSpPr>
        <p:spPr>
          <a:xfrm rot="7570325">
            <a:off x="1978492" y="2593526"/>
            <a:ext cx="2138247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: штриховая вправо 151">
            <a:extLst>
              <a:ext uri="{FF2B5EF4-FFF2-40B4-BE49-F238E27FC236}">
                <a16:creationId xmlns:a16="http://schemas.microsoft.com/office/drawing/2014/main" xmlns="" id="{968CA2D6-17F7-4AC5-8E92-87774976F721}"/>
              </a:ext>
            </a:extLst>
          </p:cNvPr>
          <p:cNvSpPr/>
          <p:nvPr/>
        </p:nvSpPr>
        <p:spPr>
          <a:xfrm rot="3266494">
            <a:off x="4402690" y="2592586"/>
            <a:ext cx="2143630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122" y="2343385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TextBox 153">
            <a:extLst>
              <a:ext uri="{FF2B5EF4-FFF2-40B4-BE49-F238E27FC236}">
                <a16:creationId xmlns:a16="http://schemas.microsoft.com/office/drawing/2014/main" xmlns="" id="{D1C15BDB-4FFB-4252-931E-0B8F7869B299}"/>
              </a:ext>
            </a:extLst>
          </p:cNvPr>
          <p:cNvSpPr txBox="1"/>
          <p:nvPr/>
        </p:nvSpPr>
        <p:spPr>
          <a:xfrm rot="994705">
            <a:off x="1628696" y="3583496"/>
            <a:ext cx="4246980" cy="2786743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905662"/>
              </a:avLst>
            </a:prstTxWarp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25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мин автобусом 428 от остановки Поликлиника до остановки к-т Сатурн</a:t>
            </a:r>
          </a:p>
        </p:txBody>
      </p:sp>
      <p:sp>
        <p:nvSpPr>
          <p:cNvPr id="155" name="Дуга 154">
            <a:extLst>
              <a:ext uri="{FF2B5EF4-FFF2-40B4-BE49-F238E27FC236}">
                <a16:creationId xmlns:a16="http://schemas.microsoft.com/office/drawing/2014/main" xmlns="" id="{44989A75-DB8D-418F-BAB6-6C80ECB2465B}"/>
              </a:ext>
            </a:extLst>
          </p:cNvPr>
          <p:cNvSpPr/>
          <p:nvPr/>
        </p:nvSpPr>
        <p:spPr>
          <a:xfrm rot="8222064">
            <a:off x="3870269" y="3035590"/>
            <a:ext cx="2824254" cy="2713827"/>
          </a:xfrm>
          <a:prstGeom prst="arc">
            <a:avLst>
              <a:gd name="adj1" fmla="val 15455461"/>
              <a:gd name="adj2" fmla="val 0"/>
            </a:avLst>
          </a:prstGeom>
          <a:ln w="76200">
            <a:solidFill>
              <a:schemeClr val="accent6"/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Дуга 155">
            <a:extLst>
              <a:ext uri="{FF2B5EF4-FFF2-40B4-BE49-F238E27FC236}">
                <a16:creationId xmlns:a16="http://schemas.microsoft.com/office/drawing/2014/main" xmlns="" id="{42001916-4724-49B0-BD74-C0505CFC2A5E}"/>
              </a:ext>
            </a:extLst>
          </p:cNvPr>
          <p:cNvSpPr/>
          <p:nvPr/>
        </p:nvSpPr>
        <p:spPr>
          <a:xfrm rot="8222064">
            <a:off x="1229063" y="829104"/>
            <a:ext cx="5188133" cy="5917882"/>
          </a:xfrm>
          <a:prstGeom prst="arc">
            <a:avLst>
              <a:gd name="adj1" fmla="val 15077288"/>
              <a:gd name="adj2" fmla="val 2782151"/>
            </a:avLst>
          </a:prstGeom>
          <a:ln w="76200">
            <a:solidFill>
              <a:schemeClr val="accent6"/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6E0765A5-54D0-4028-A1BE-0B55873E206C}"/>
              </a:ext>
            </a:extLst>
          </p:cNvPr>
          <p:cNvSpPr/>
          <p:nvPr/>
        </p:nvSpPr>
        <p:spPr>
          <a:xfrm>
            <a:off x="10147300" y="3009900"/>
            <a:ext cx="1098550" cy="984250"/>
          </a:xfrm>
          <a:custGeom>
            <a:avLst/>
            <a:gdLst>
              <a:gd name="connsiteX0" fmla="*/ 393700 w 1098550"/>
              <a:gd name="connsiteY0" fmla="*/ 0 h 984250"/>
              <a:gd name="connsiteX1" fmla="*/ 374650 w 1098550"/>
              <a:gd name="connsiteY1" fmla="*/ 76200 h 984250"/>
              <a:gd name="connsiteX2" fmla="*/ 107950 w 1098550"/>
              <a:gd name="connsiteY2" fmla="*/ 222250 h 984250"/>
              <a:gd name="connsiteX3" fmla="*/ 69850 w 1098550"/>
              <a:gd name="connsiteY3" fmla="*/ 311150 h 984250"/>
              <a:gd name="connsiteX4" fmla="*/ 0 w 1098550"/>
              <a:gd name="connsiteY4" fmla="*/ 368300 h 984250"/>
              <a:gd name="connsiteX5" fmla="*/ 50800 w 1098550"/>
              <a:gd name="connsiteY5" fmla="*/ 482600 h 984250"/>
              <a:gd name="connsiteX6" fmla="*/ 63500 w 1098550"/>
              <a:gd name="connsiteY6" fmla="*/ 647700 h 984250"/>
              <a:gd name="connsiteX7" fmla="*/ 254000 w 1098550"/>
              <a:gd name="connsiteY7" fmla="*/ 800100 h 984250"/>
              <a:gd name="connsiteX8" fmla="*/ 247650 w 1098550"/>
              <a:gd name="connsiteY8" fmla="*/ 869950 h 984250"/>
              <a:gd name="connsiteX9" fmla="*/ 330200 w 1098550"/>
              <a:gd name="connsiteY9" fmla="*/ 984250 h 984250"/>
              <a:gd name="connsiteX10" fmla="*/ 381000 w 1098550"/>
              <a:gd name="connsiteY10" fmla="*/ 844550 h 984250"/>
              <a:gd name="connsiteX11" fmla="*/ 508000 w 1098550"/>
              <a:gd name="connsiteY11" fmla="*/ 800100 h 984250"/>
              <a:gd name="connsiteX12" fmla="*/ 571500 w 1098550"/>
              <a:gd name="connsiteY12" fmla="*/ 698500 h 984250"/>
              <a:gd name="connsiteX13" fmla="*/ 673100 w 1098550"/>
              <a:gd name="connsiteY13" fmla="*/ 704850 h 984250"/>
              <a:gd name="connsiteX14" fmla="*/ 647700 w 1098550"/>
              <a:gd name="connsiteY14" fmla="*/ 450850 h 984250"/>
              <a:gd name="connsiteX15" fmla="*/ 723900 w 1098550"/>
              <a:gd name="connsiteY15" fmla="*/ 381000 h 984250"/>
              <a:gd name="connsiteX16" fmla="*/ 895350 w 1098550"/>
              <a:gd name="connsiteY16" fmla="*/ 387350 h 984250"/>
              <a:gd name="connsiteX17" fmla="*/ 908050 w 1098550"/>
              <a:gd name="connsiteY17" fmla="*/ 317500 h 984250"/>
              <a:gd name="connsiteX18" fmla="*/ 958850 w 1098550"/>
              <a:gd name="connsiteY18" fmla="*/ 349250 h 984250"/>
              <a:gd name="connsiteX19" fmla="*/ 1035050 w 1098550"/>
              <a:gd name="connsiteY19" fmla="*/ 292100 h 984250"/>
              <a:gd name="connsiteX20" fmla="*/ 1041400 w 1098550"/>
              <a:gd name="connsiteY20" fmla="*/ 184150 h 984250"/>
              <a:gd name="connsiteX21" fmla="*/ 1098550 w 1098550"/>
              <a:gd name="connsiteY21" fmla="*/ 158750 h 984250"/>
              <a:gd name="connsiteX22" fmla="*/ 1085850 w 1098550"/>
              <a:gd name="connsiteY22" fmla="*/ 50800 h 984250"/>
              <a:gd name="connsiteX23" fmla="*/ 958850 w 1098550"/>
              <a:gd name="connsiteY23" fmla="*/ 82550 h 984250"/>
              <a:gd name="connsiteX24" fmla="*/ 914400 w 1098550"/>
              <a:gd name="connsiteY24" fmla="*/ 57150 h 984250"/>
              <a:gd name="connsiteX25" fmla="*/ 908050 w 1098550"/>
              <a:gd name="connsiteY25" fmla="*/ 25400 h 984250"/>
              <a:gd name="connsiteX26" fmla="*/ 889000 w 1098550"/>
              <a:gd name="connsiteY26" fmla="*/ 38100 h 984250"/>
              <a:gd name="connsiteX27" fmla="*/ 869950 w 1098550"/>
              <a:gd name="connsiteY27" fmla="*/ 76200 h 984250"/>
              <a:gd name="connsiteX28" fmla="*/ 647700 w 1098550"/>
              <a:gd name="connsiteY28" fmla="*/ 69850 h 984250"/>
              <a:gd name="connsiteX29" fmla="*/ 393700 w 1098550"/>
              <a:gd name="connsiteY29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8550" h="984250">
                <a:moveTo>
                  <a:pt x="393700" y="0"/>
                </a:moveTo>
                <a:lnTo>
                  <a:pt x="374650" y="76200"/>
                </a:lnTo>
                <a:lnTo>
                  <a:pt x="107950" y="222250"/>
                </a:lnTo>
                <a:lnTo>
                  <a:pt x="69850" y="311150"/>
                </a:lnTo>
                <a:lnTo>
                  <a:pt x="0" y="368300"/>
                </a:lnTo>
                <a:lnTo>
                  <a:pt x="50800" y="482600"/>
                </a:lnTo>
                <a:lnTo>
                  <a:pt x="63500" y="647700"/>
                </a:lnTo>
                <a:lnTo>
                  <a:pt x="254000" y="800100"/>
                </a:lnTo>
                <a:lnTo>
                  <a:pt x="247650" y="869950"/>
                </a:lnTo>
                <a:lnTo>
                  <a:pt x="330200" y="984250"/>
                </a:lnTo>
                <a:lnTo>
                  <a:pt x="381000" y="844550"/>
                </a:lnTo>
                <a:lnTo>
                  <a:pt x="508000" y="800100"/>
                </a:lnTo>
                <a:lnTo>
                  <a:pt x="571500" y="698500"/>
                </a:lnTo>
                <a:lnTo>
                  <a:pt x="673100" y="704850"/>
                </a:lnTo>
                <a:lnTo>
                  <a:pt x="647700" y="450850"/>
                </a:lnTo>
                <a:lnTo>
                  <a:pt x="723900" y="381000"/>
                </a:lnTo>
                <a:lnTo>
                  <a:pt x="895350" y="387350"/>
                </a:lnTo>
                <a:lnTo>
                  <a:pt x="908050" y="317500"/>
                </a:lnTo>
                <a:lnTo>
                  <a:pt x="958850" y="349250"/>
                </a:lnTo>
                <a:lnTo>
                  <a:pt x="1035050" y="292100"/>
                </a:lnTo>
                <a:lnTo>
                  <a:pt x="1041400" y="184150"/>
                </a:lnTo>
                <a:lnTo>
                  <a:pt x="1098550" y="158750"/>
                </a:lnTo>
                <a:lnTo>
                  <a:pt x="1085850" y="50800"/>
                </a:lnTo>
                <a:lnTo>
                  <a:pt x="958850" y="82550"/>
                </a:lnTo>
                <a:lnTo>
                  <a:pt x="914400" y="57150"/>
                </a:lnTo>
                <a:lnTo>
                  <a:pt x="908050" y="25400"/>
                </a:lnTo>
                <a:lnTo>
                  <a:pt x="889000" y="38100"/>
                </a:lnTo>
                <a:lnTo>
                  <a:pt x="869950" y="76200"/>
                </a:lnTo>
                <a:lnTo>
                  <a:pt x="647700" y="69850"/>
                </a:lnTo>
                <a:lnTo>
                  <a:pt x="39370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5680204" y="4512066"/>
            <a:ext cx="1229454" cy="492832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3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38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и численность населения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B198AFE5-FF49-4E65-9001-7BBC2AA9E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518644"/>
              </p:ext>
            </p:extLst>
          </p:nvPr>
        </p:nvGraphicFramePr>
        <p:xfrm>
          <a:off x="191344" y="2523753"/>
          <a:ext cx="5087888" cy="419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4FEE638A-C5AE-41C7-B5DC-A0481DD4A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21940"/>
              </p:ext>
            </p:extLst>
          </p:nvPr>
        </p:nvGraphicFramePr>
        <p:xfrm>
          <a:off x="5951984" y="1772816"/>
          <a:ext cx="5784643" cy="68999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99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rgbClr val="1B2E51"/>
                          </a:solidFill>
                          <a:latin typeface="+mj-lt"/>
                        </a:rPr>
                        <a:t>Всего в ГБУЗ</a:t>
                      </a:r>
                      <a:r>
                        <a:rPr lang="ru-RU" sz="2100" baseline="0" dirty="0">
                          <a:solidFill>
                            <a:srgbClr val="1B2E51"/>
                          </a:solidFill>
                          <a:latin typeface="+mj-lt"/>
                        </a:rPr>
                        <a:t> «ГП № 107 ДЗМ»</a:t>
                      </a:r>
                      <a:endParaRPr lang="ru-RU" sz="2100" dirty="0">
                        <a:solidFill>
                          <a:srgbClr val="1B2E51"/>
                        </a:solidFill>
                        <a:latin typeface="+mj-lt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rgbClr val="1B2E51"/>
                          </a:solidFill>
                          <a:latin typeface="+mj-lt"/>
                        </a:rPr>
                        <a:t>241 010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82419CD7-03E1-4C2A-9A83-B12C54BAD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34422"/>
              </p:ext>
            </p:extLst>
          </p:nvPr>
        </p:nvGraphicFramePr>
        <p:xfrm>
          <a:off x="5975987" y="2824404"/>
          <a:ext cx="5784643" cy="6110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chemeClr val="tx1"/>
                          </a:solidFill>
                          <a:latin typeface="+mj-lt"/>
                        </a:rPr>
                        <a:t>Филиал № 3 (ГП № 144)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1B2E51"/>
                          </a:solidFill>
                          <a:latin typeface="+mj-lt"/>
                        </a:rPr>
                        <a:t>40 994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C652A781-A057-4F3C-ACAE-6B6680D46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2464"/>
              </p:ext>
            </p:extLst>
          </p:nvPr>
        </p:nvGraphicFramePr>
        <p:xfrm>
          <a:off x="5963763" y="3861048"/>
          <a:ext cx="5784643" cy="152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935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9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Филиал № 3 </a:t>
                      </a:r>
                    </a:p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(Южное Медведково)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rgbClr val="47B1D8"/>
                          </a:solidFill>
                          <a:latin typeface="+mj-lt"/>
                        </a:rPr>
                        <a:t>18 447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088"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Филиал № 3</a:t>
                      </a:r>
                    </a:p>
                    <a:p>
                      <a:pPr algn="ctr"/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(Северное Медведково)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22 547</a:t>
                      </a:r>
                    </a:p>
                  </a:txBody>
                  <a:tcPr marT="60960" marB="60960" anchor="ctr"/>
                </a:tc>
                <a:extLst>
                  <a:ext uri="{0D108BD9-81ED-4DB2-BD59-A6C34878D82A}">
                    <a16:rowId xmlns:a16="http://schemas.microsoft.com/office/drawing/2014/main" xmlns="" val="1602390257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15A4A673-FB8E-45BB-B1B9-F92E01EFB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925396"/>
              </p:ext>
            </p:extLst>
          </p:nvPr>
        </p:nvGraphicFramePr>
        <p:xfrm>
          <a:off x="191344" y="468458"/>
          <a:ext cx="5087888" cy="335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53574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Подразделения в составе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2B7BED-3132-4814-9C16-B4AD52BC6784}"/>
              </a:ext>
            </a:extLst>
          </p:cNvPr>
          <p:cNvSpPr/>
          <p:nvPr/>
        </p:nvSpPr>
        <p:spPr>
          <a:xfrm>
            <a:off x="515787" y="1003797"/>
            <a:ext cx="6096000" cy="60906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терапевтические отделения</a:t>
            </a: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плановый прием,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дежурных врачей,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врачей для пациентов с </a:t>
            </a:r>
            <a:r>
              <a:rPr lang="ru-RU" sz="1200" i="1" dirty="0" err="1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мн.хроническими</a:t>
            </a: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заболеваниями,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для пациентов с ОРВИ,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помощи на дому</a:t>
            </a: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Плановая помощь пациентам, в том числе с ОРВИ и НКВИ,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патронажная служба,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профилактики</a:t>
            </a: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телемедицинский центр,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хирургическое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офтальмологическое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оториноларингологическое отделение,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урологическое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эндокринологическое отделение,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кардиологов,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неврологов,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консультативно-диагностическое отделение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инфекционист, аллерголог, пульмонолог, гастроэнтеролог,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функциональной диагностики,</a:t>
            </a:r>
            <a:endParaRPr lang="ru-RU" sz="1400" dirty="0">
              <a:solidFill>
                <a:srgbClr val="1B2E5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лучевой диагностики,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1B2E5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ИФА-диагностики НКВИ.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EAB8DAF-8C54-4BB9-906B-B3D6F13496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5" y="2904521"/>
            <a:ext cx="2611214" cy="18602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0EFB6B-9DFA-4718-8D92-3DB1CA8DB7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5" y="1062493"/>
            <a:ext cx="2597551" cy="17335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AEEF2F4-CD8F-467B-A699-7EAE20B2DE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26" y="4886528"/>
            <a:ext cx="2611214" cy="17427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22B4CDB-ECD2-4804-89E5-6C717E41F8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621" y="2886521"/>
            <a:ext cx="2784731" cy="18585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3C0D35-772D-4390-B830-C037476791B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1"/>
          <a:stretch/>
        </p:blipFill>
        <p:spPr>
          <a:xfrm>
            <a:off x="8644620" y="4886528"/>
            <a:ext cx="2784731" cy="174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0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Штаты и кадры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BDE19661-6C7E-44C9-AB15-D8BDB81ED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757630"/>
              </p:ext>
            </p:extLst>
          </p:nvPr>
        </p:nvGraphicFramePr>
        <p:xfrm>
          <a:off x="4072420" y="1496232"/>
          <a:ext cx="7124701" cy="32418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73973">
                  <a:extLst>
                    <a:ext uri="{9D8B030D-6E8A-4147-A177-3AD203B41FA5}">
                      <a16:colId xmlns:a16="http://schemas.microsoft.com/office/drawing/2014/main" xmlns="" val="2190491302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xmlns="" val="3489902840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xmlns="" val="692797705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xmlns="" val="322144873"/>
                    </a:ext>
                  </a:extLst>
                </a:gridCol>
                <a:gridCol w="1037682">
                  <a:extLst>
                    <a:ext uri="{9D8B030D-6E8A-4147-A177-3AD203B41FA5}">
                      <a16:colId xmlns:a16="http://schemas.microsoft.com/office/drawing/2014/main" xmlns="" val="2664195275"/>
                    </a:ext>
                  </a:extLst>
                </a:gridCol>
              </a:tblGrid>
              <a:tr h="55982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Должности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2021 год (на 1 января)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2022 год (на 1 января)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2418664"/>
                  </a:ext>
                </a:extLst>
              </a:tr>
              <a:tr h="1005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Занято должностей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Физических лиц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Занято должностей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Физических лиц</a:t>
                      </a:r>
                      <a:endParaRPr lang="ru-RU" sz="12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5434499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Врачи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388,5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314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346,25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291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622965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 т.ч. участковые + ВОП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171,25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163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140,25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149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123561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Средний медицинский персонал</a:t>
                      </a:r>
                      <a:endParaRPr lang="ru-RU" sz="1600" b="1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341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337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352,5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340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48BD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2280482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в т.ч. участковые + ВОП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111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109</a:t>
                      </a:r>
                      <a:endParaRPr lang="ru-RU" sz="1600" b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102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105</a:t>
                      </a:r>
                      <a:endParaRPr lang="ru-RU" sz="1600" b="0" dirty="0">
                        <a:solidFill>
                          <a:srgbClr val="1B2E51"/>
                        </a:solidFill>
                        <a:effectLst/>
                        <a:latin typeface="+mj-lt"/>
                      </a:endParaRP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330899"/>
                  </a:ext>
                </a:extLst>
              </a:tr>
              <a:tr h="33525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Итого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729,5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651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698,75</a:t>
                      </a: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dirty="0">
                          <a:solidFill>
                            <a:srgbClr val="1B2E51"/>
                          </a:solidFill>
                          <a:effectLst/>
                          <a:latin typeface="+mj-lt"/>
                        </a:rPr>
                        <a:t>631</a:t>
                      </a:r>
                    </a:p>
                  </a:txBody>
                  <a:tcPr marL="28575" marR="28575" marT="0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118664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DE32B5F-BB01-4497-B243-B3347FD1F3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7" y="3440847"/>
            <a:ext cx="1883549" cy="188354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3504DA2-E6A3-49F5-B55F-4B0EF26A5D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55" y="4636839"/>
            <a:ext cx="1712533" cy="171253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8D112C3-4879-40DA-81C4-256BF5DF48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4931904"/>
            <a:ext cx="1779627" cy="17796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9B56F23-5978-4EB9-BD92-51F46DA167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" y="4436170"/>
            <a:ext cx="1779627" cy="17796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592545-5359-4288-9A8B-D69633D9CA2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36"/>
          <a:stretch/>
        </p:blipFill>
        <p:spPr>
          <a:xfrm>
            <a:off x="342899" y="1548445"/>
            <a:ext cx="2041394" cy="22615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7229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Диагностические возможности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учреждения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9C53318-C5BE-4FE2-BBF5-86F508928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89079"/>
              </p:ext>
            </p:extLst>
          </p:nvPr>
        </p:nvGraphicFramePr>
        <p:xfrm>
          <a:off x="6426199" y="2045999"/>
          <a:ext cx="4851400" cy="424158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63900">
                  <a:extLst>
                    <a:ext uri="{9D8B030D-6E8A-4147-A177-3AD203B41FA5}">
                      <a16:colId xmlns:a16="http://schemas.microsoft.com/office/drawing/2014/main" xmlns="" val="158747396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xmlns="" val="22572098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76249708"/>
                    </a:ext>
                  </a:extLst>
                </a:gridCol>
              </a:tblGrid>
              <a:tr h="510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Наименование оборудования</a:t>
                      </a:r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Количество единиц оборудования</a:t>
                      </a:r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9577152"/>
                  </a:ext>
                </a:extLst>
              </a:tr>
              <a:tr h="932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1B2E51"/>
                          </a:solidFill>
                          <a:effectLst/>
                        </a:rPr>
                        <a:t>ГБУЗ "ГП № 107 ДЗМ"</a:t>
                      </a:r>
                      <a:endParaRPr lang="ru-RU" sz="1100" b="1" i="0" u="none" strike="noStrike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rgbClr val="1B2E51"/>
                          </a:solidFill>
                          <a:effectLst/>
                        </a:rPr>
                        <a:t>Филиал № 3</a:t>
                      </a:r>
                      <a:endParaRPr lang="ru-RU" sz="1100" b="1" i="0" u="none" strike="noStrike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72016259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Ультразвуковое 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328187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Рентгенологическое, в т.ч.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050715244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рентгенологический аппарат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4392156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маммограф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05544538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флюорограф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5964814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rgbClr val="1B2E51"/>
                          </a:solidFill>
                          <a:effectLst/>
                        </a:rPr>
                        <a:t>Офтальмологическое</a:t>
                      </a:r>
                      <a:endParaRPr lang="ru-RU" sz="1100" b="0" i="0" u="none" strike="noStrike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778103784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Функциональной диагностики, в т.ч.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636839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ЭКГ,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05883721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- </a:t>
                      </a:r>
                      <a:r>
                        <a:rPr lang="ru-RU" sz="1100" u="none" strike="noStrike" dirty="0" err="1">
                          <a:solidFill>
                            <a:srgbClr val="1B2E51"/>
                          </a:solidFill>
                          <a:effectLst/>
                        </a:rPr>
                        <a:t>холтеровское</a:t>
                      </a:r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 мониторирование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5994717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Эндоскопическое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24835123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solidFill>
                            <a:srgbClr val="1B2E51"/>
                          </a:solidFill>
                          <a:effectLst/>
                        </a:rPr>
                        <a:t>Отоларингологическое</a:t>
                      </a:r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3482379"/>
                  </a:ext>
                </a:extLst>
              </a:tr>
              <a:tr h="233176"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1B2E5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91549521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BCC1BD1-A103-45C6-A1DA-F923FAAE74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4" y="1041653"/>
            <a:ext cx="2772112" cy="18500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40B5937-7102-49EE-A829-BAE503013F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033" y="2967983"/>
            <a:ext cx="2782415" cy="1856959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1AE70E8-75A3-4737-9932-BA1BFA4EFA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66"/>
          <a:stretch/>
        </p:blipFill>
        <p:spPr>
          <a:xfrm>
            <a:off x="3180033" y="4905550"/>
            <a:ext cx="2772112" cy="187058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02BDC014-9218-46F3-BD88-51B20CC2D64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34" y="1037291"/>
            <a:ext cx="2772114" cy="18500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B8550B90-701E-4A06-BDD8-78B41DFCBF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83" y="2967983"/>
            <a:ext cx="2772114" cy="1850084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A17A062-CD4E-4990-A606-4B565AEE26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9" y="4897705"/>
            <a:ext cx="2802828" cy="1870582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48711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жителей района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F5A74275-DAFB-46F2-B721-9CE6199497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5509"/>
              </p:ext>
            </p:extLst>
          </p:nvPr>
        </p:nvGraphicFramePr>
        <p:xfrm>
          <a:off x="309154" y="972048"/>
          <a:ext cx="11511436" cy="559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54494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Работа с инвалидами и участниками ВОВ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9A9CAA44-D352-4925-B9B8-049448145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61464"/>
              </p:ext>
            </p:extLst>
          </p:nvPr>
        </p:nvGraphicFramePr>
        <p:xfrm>
          <a:off x="4133881" y="1503779"/>
          <a:ext cx="6666206" cy="485403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19984">
                  <a:extLst>
                    <a:ext uri="{9D8B030D-6E8A-4147-A177-3AD203B41FA5}">
                      <a16:colId xmlns:a16="http://schemas.microsoft.com/office/drawing/2014/main" xmlns="" val="3545737055"/>
                    </a:ext>
                  </a:extLst>
                </a:gridCol>
                <a:gridCol w="1123111">
                  <a:extLst>
                    <a:ext uri="{9D8B030D-6E8A-4147-A177-3AD203B41FA5}">
                      <a16:colId xmlns:a16="http://schemas.microsoft.com/office/drawing/2014/main" xmlns="" val="2879163793"/>
                    </a:ext>
                  </a:extLst>
                </a:gridCol>
                <a:gridCol w="1123111">
                  <a:extLst>
                    <a:ext uri="{9D8B030D-6E8A-4147-A177-3AD203B41FA5}">
                      <a16:colId xmlns:a16="http://schemas.microsoft.com/office/drawing/2014/main" xmlns="" val="862871707"/>
                    </a:ext>
                  </a:extLst>
                </a:gridCol>
              </a:tblGrid>
              <a:tr h="7699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Участники ВОВ, 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в том числе инвалиды ВОВ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7672309"/>
                  </a:ext>
                </a:extLst>
              </a:tr>
              <a:tr h="334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7864590"/>
                  </a:ext>
                </a:extLst>
              </a:tr>
              <a:tr h="7029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Состоит под диспансерным наблюдением на конец отчетного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019552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Снято с диспансерного наблюдения в течение отчетного года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95667922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 том числе:    выехало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274008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                          умерло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0349690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effectLst/>
                        </a:rPr>
                        <a:t>Состоит по группам инвалидности:                                                    I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67130466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                                                               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4096852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                                                               III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52613525"/>
                  </a:ext>
                </a:extLst>
              </a:tr>
              <a:tr h="234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Получили стационарное лечение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154328"/>
                  </a:ext>
                </a:extLst>
              </a:tr>
              <a:tr h="46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Получили санаторно-курортное лечение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64042847"/>
                  </a:ext>
                </a:extLst>
              </a:tr>
            </a:tbl>
          </a:graphicData>
        </a:graphic>
      </p:graphicFrame>
      <p:pic>
        <p:nvPicPr>
          <p:cNvPr id="8" name="Picture 4" descr="Картинки по запросу &quot;московский стандарт поликлиники&quot;">
            <a:extLst>
              <a:ext uri="{FF2B5EF4-FFF2-40B4-BE49-F238E27FC236}">
                <a16:creationId xmlns:a16="http://schemas.microsoft.com/office/drawing/2014/main" xmlns="" id="{365DA361-D176-4F0C-B93D-BE0CD09E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54" y="2951638"/>
            <a:ext cx="2301024" cy="195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ACE2CC1-9478-4105-B18A-E5C2D07215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4" y="5103147"/>
            <a:ext cx="1675101" cy="111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279C3F7-ABF3-402F-BB9B-74A76F3553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24" y="1641714"/>
            <a:ext cx="1673283" cy="111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8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651064" y="2956040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2416877" y="1266878"/>
            <a:ext cx="7253695" cy="30438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Заведующая филиалом № 3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ЛЕНТОЧНИКОВА Светлана Михайловна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Москва, Полярная, 28, тел +7 (495) 480-61-07</a:t>
            </a:r>
            <a:endParaRPr lang="ru-RU" sz="1600" dirty="0">
              <a:solidFill>
                <a:srgbClr val="1B2E5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208194">
            <a:off x="2218597" y="1438347"/>
            <a:ext cx="422545" cy="44112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1037757" y="4436745"/>
            <a:ext cx="8393626" cy="2241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Мы в интернете и социальных сетях, подписывайтесь!</a:t>
            </a:r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869016" y="2442942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2FC2BB6F-6588-480F-B0B4-852AA1D551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417" y="1292289"/>
            <a:ext cx="1896432" cy="2841559"/>
          </a:xfrm>
          <a:prstGeom prst="rect">
            <a:avLst/>
          </a:prstGeom>
          <a:effectLst>
            <a:softEdge rad="406400"/>
          </a:effectLst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0AAB2DE-A65D-41A7-8430-BCBB5BF803DA}"/>
              </a:ext>
            </a:extLst>
          </p:cNvPr>
          <p:cNvGrpSpPr/>
          <p:nvPr/>
        </p:nvGrpSpPr>
        <p:grpSpPr>
          <a:xfrm>
            <a:off x="3423964" y="4872311"/>
            <a:ext cx="5496287" cy="1643779"/>
            <a:chOff x="1019623" y="9920148"/>
            <a:chExt cx="7480451" cy="173581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F704E903-6EF9-483C-8D2D-81D497E0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2" t="39420" r="16516" b="22276"/>
            <a:stretch/>
          </p:blipFill>
          <p:spPr>
            <a:xfrm>
              <a:off x="3716594" y="9935990"/>
              <a:ext cx="2155457" cy="1704125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A4904D3-2234-4661-81CB-3C36C92F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7" t="40913" r="14855" b="22538"/>
            <a:stretch/>
          </p:blipFill>
          <p:spPr>
            <a:xfrm>
              <a:off x="1019623" y="9996546"/>
              <a:ext cx="2198431" cy="162772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C914A89F-A5DC-44F9-B62E-F5E28402A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40132" r="15843" b="21317"/>
            <a:stretch/>
          </p:blipFill>
          <p:spPr>
            <a:xfrm>
              <a:off x="6405226" y="9920148"/>
              <a:ext cx="2094848" cy="1735810"/>
            </a:xfrm>
            <a:prstGeom prst="rect">
              <a:avLst/>
            </a:prstGeom>
          </p:spPr>
        </p:pic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C370E9E-9259-4C00-AAF9-D9777650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64" y="4818642"/>
            <a:ext cx="1842274" cy="18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09B563F-C956-4FB5-80DC-A1820F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666" r="19876" b="297"/>
          <a:stretch>
            <a:fillRect/>
          </a:stretch>
        </p:blipFill>
        <p:spPr bwMode="auto">
          <a:xfrm>
            <a:off x="5998894" y="165771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8264994" y="40115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8996516" y="510270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CEED813-9D3E-4F68-9B32-D2612A090904}"/>
              </a:ext>
            </a:extLst>
          </p:cNvPr>
          <p:cNvSpPr txBox="1"/>
          <p:nvPr/>
        </p:nvSpPr>
        <p:spPr>
          <a:xfrm>
            <a:off x="9031970" y="49257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8875170" y="562220"/>
            <a:ext cx="190214" cy="19857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1B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6DB30998-BC87-47F1-B9FB-EC7A3828690C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1CF4A36-31AA-4205-8066-A26392587E3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49C96E-0A15-4205-A528-92010030770C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AB1C0B-BF51-4E02-A444-7FBD0D28A21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EB5857-FCF4-452E-83E0-C2206D5A9371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EC7F662-53BC-486F-B872-0272D9D33AE0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A7F65E0-2EA7-42C7-BAE6-B6F6A3921527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92AAEF2-B53C-492F-A76B-D889E9E1D6AC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8237B8-6EE9-40AF-8364-FF09226DC310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BDDDA13-4DB2-44E2-BEE7-B17E43A4AEFB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29E197F-DBF7-44BC-9439-029647F19061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7A40CA7-B950-4F71-9EEA-A7A2E5768BAD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0DC5AC3A-B295-4A97-879E-0195A577873A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33D55-7F1E-44A4-84E0-F8E604CEA0BD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0218AF6A-618F-4DB1-9D57-7EA186C9D764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A3D2652A-F6AC-4EC4-AC93-DBB846E58CEF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85227EFE-7CA5-4901-8861-E4A770DE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grpFill/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20C1C5BA-80D1-4D73-BDDD-FAF9D75D5D61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6B36528-253F-4933-A35E-C15A1122D3EE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A02E331-2A2C-494F-9A7B-133B928460D6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37A8BC6-E4C7-42BB-B029-803569FCF4D6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9C8620F-5FB5-48DE-9070-D4A20A180B66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B26298D7-2A60-44C6-AA12-90871B45B18D}"/>
              </a:ext>
            </a:extLst>
          </p:cNvPr>
          <p:cNvGrpSpPr/>
          <p:nvPr/>
        </p:nvGrpSpPr>
        <p:grpSpPr>
          <a:xfrm>
            <a:off x="3867078" y="5265110"/>
            <a:ext cx="584092" cy="591012"/>
            <a:chOff x="6217285" y="4406880"/>
            <a:chExt cx="584092" cy="59101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D963A27D-33A1-4E9E-9C97-9987452D446D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BB3D11EA-758E-48AB-B31B-5E19D1F5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C751D9C-ED83-4690-92CA-95463E1D363F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49EE9DD-E18E-44B1-86FB-27636F6293EC}"/>
              </a:ext>
            </a:extLst>
          </p:cNvPr>
          <p:cNvGrpSpPr/>
          <p:nvPr/>
        </p:nvGrpSpPr>
        <p:grpSpPr>
          <a:xfrm>
            <a:off x="6361680" y="5231616"/>
            <a:ext cx="574110" cy="615104"/>
            <a:chOff x="8517273" y="4402955"/>
            <a:chExt cx="574110" cy="61510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B6A87B1-94CD-4B70-910B-56C8984801B3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B8141D9E-E922-4EC1-A16B-73314DF0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89CFB57-766F-4F44-A427-13E23E50AAC8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163" r="1694" b="3003"/>
          <a:stretch/>
        </p:blipFill>
        <p:spPr bwMode="auto">
          <a:xfrm>
            <a:off x="7413414" y="1439815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11648" r="16404" b="5080"/>
          <a:stretch>
            <a:fillRect/>
          </a:stretch>
        </p:blipFill>
        <p:spPr bwMode="auto">
          <a:xfrm>
            <a:off x="10048859" y="4964870"/>
            <a:ext cx="1744408" cy="1503800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xmlns="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68" r="21141" b="1616"/>
          <a:stretch/>
        </p:blipFill>
        <p:spPr bwMode="auto">
          <a:xfrm>
            <a:off x="8602547" y="2031018"/>
            <a:ext cx="3325450" cy="2866765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xmlns="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743E7635-4CA2-43AD-B531-D084FCDF99EE}"/>
              </a:ext>
            </a:extLst>
          </p:cNvPr>
          <p:cNvSpPr/>
          <p:nvPr/>
        </p:nvSpPr>
        <p:spPr>
          <a:xfrm>
            <a:off x="1771705" y="292781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7F65E0-2EA7-42C7-BAE6-B6F6A3921527}"/>
              </a:ext>
            </a:extLst>
          </p:cNvPr>
          <p:cNvSpPr txBox="1"/>
          <p:nvPr/>
        </p:nvSpPr>
        <p:spPr>
          <a:xfrm>
            <a:off x="1982549" y="2838552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2AAEF2-B53C-492F-A76B-D889E9E1D6AC}"/>
              </a:ext>
            </a:extLst>
          </p:cNvPr>
          <p:cNvSpPr txBox="1"/>
          <p:nvPr/>
        </p:nvSpPr>
        <p:spPr>
          <a:xfrm>
            <a:off x="1768649" y="293667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F8E9C3-6D90-4AFB-8D17-9EBB13DF1B7D}"/>
              </a:ext>
            </a:extLst>
          </p:cNvPr>
          <p:cNvSpPr txBox="1"/>
          <p:nvPr/>
        </p:nvSpPr>
        <p:spPr>
          <a:xfrm>
            <a:off x="2791975" y="296864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2030987" y="3315397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в 2022 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DACF85DD-8E59-4125-91E4-F0BC7FCD6D12}"/>
              </a:ext>
            </a:extLst>
          </p:cNvPr>
          <p:cNvSpPr/>
          <p:nvPr/>
        </p:nvSpPr>
        <p:spPr>
          <a:xfrm>
            <a:off x="4414945" y="291160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FE95159-C75C-4C52-828E-6683048ABFC1}"/>
              </a:ext>
            </a:extLst>
          </p:cNvPr>
          <p:cNvSpPr txBox="1"/>
          <p:nvPr/>
        </p:nvSpPr>
        <p:spPr>
          <a:xfrm>
            <a:off x="4638490" y="2822341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39E5F54-DC7B-4D9F-87C3-FEF3476ED0A7}"/>
              </a:ext>
            </a:extLst>
          </p:cNvPr>
          <p:cNvSpPr txBox="1"/>
          <p:nvPr/>
        </p:nvSpPr>
        <p:spPr>
          <a:xfrm>
            <a:off x="4424589" y="2920468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1E6DEE9-AFFB-4F97-9A03-763DC35BA3D3}"/>
              </a:ext>
            </a:extLst>
          </p:cNvPr>
          <p:cNvSpPr txBox="1"/>
          <p:nvPr/>
        </p:nvSpPr>
        <p:spPr>
          <a:xfrm>
            <a:off x="4993890" y="295242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6917CBA-052D-4516-A848-7483C307E2DE}"/>
              </a:ext>
            </a:extLst>
          </p:cNvPr>
          <p:cNvSpPr txBox="1"/>
          <p:nvPr/>
        </p:nvSpPr>
        <p:spPr>
          <a:xfrm>
            <a:off x="4638490" y="3367259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852607" y="4339746"/>
            <a:ext cx="1023560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E4478A91-4E8F-496F-A289-DFAA9B2D5119}"/>
              </a:ext>
            </a:extLst>
          </p:cNvPr>
          <p:cNvSpPr/>
          <p:nvPr/>
        </p:nvSpPr>
        <p:spPr>
          <a:xfrm>
            <a:off x="1334465" y="514239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F2F0036-5BFA-4F98-8868-59ECA482B447}"/>
              </a:ext>
            </a:extLst>
          </p:cNvPr>
          <p:cNvSpPr txBox="1"/>
          <p:nvPr/>
        </p:nvSpPr>
        <p:spPr>
          <a:xfrm>
            <a:off x="1545309" y="5053127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DD6635B-89E1-4B24-8808-19C5116B90C2}"/>
              </a:ext>
            </a:extLst>
          </p:cNvPr>
          <p:cNvSpPr txBox="1"/>
          <p:nvPr/>
        </p:nvSpPr>
        <p:spPr>
          <a:xfrm>
            <a:off x="1315340" y="520832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DA62019-319D-4BE6-A34B-59B6C45E8004}"/>
              </a:ext>
            </a:extLst>
          </p:cNvPr>
          <p:cNvSpPr txBox="1"/>
          <p:nvPr/>
        </p:nvSpPr>
        <p:spPr>
          <a:xfrm>
            <a:off x="2641508" y="519151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70F05D9-BD53-40C4-9711-10B1CE101086}"/>
              </a:ext>
            </a:extLst>
          </p:cNvPr>
          <p:cNvSpPr txBox="1"/>
          <p:nvPr/>
        </p:nvSpPr>
        <p:spPr>
          <a:xfrm>
            <a:off x="1560377" y="5549994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взрослых городских поликлиниках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36517978-157B-45DA-B79E-7DB3635378A6}"/>
              </a:ext>
            </a:extLst>
          </p:cNvPr>
          <p:cNvSpPr/>
          <p:nvPr/>
        </p:nvSpPr>
        <p:spPr>
          <a:xfrm>
            <a:off x="4070602" y="5142669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0D309D7E-7CB3-4F0A-81B6-6EF53B309124}"/>
              </a:ext>
            </a:extLst>
          </p:cNvPr>
          <p:cNvSpPr txBox="1"/>
          <p:nvPr/>
        </p:nvSpPr>
        <p:spPr>
          <a:xfrm>
            <a:off x="4294147" y="5053405"/>
            <a:ext cx="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A25ECB8-4F95-482C-AE1C-6B6B7430D537}"/>
              </a:ext>
            </a:extLst>
          </p:cNvPr>
          <p:cNvSpPr txBox="1"/>
          <p:nvPr/>
        </p:nvSpPr>
        <p:spPr>
          <a:xfrm>
            <a:off x="4080246" y="5151532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306EDFE-A79E-4844-A4C5-2074BD9F420A}"/>
              </a:ext>
            </a:extLst>
          </p:cNvPr>
          <p:cNvSpPr txBox="1"/>
          <p:nvPr/>
        </p:nvSpPr>
        <p:spPr>
          <a:xfrm>
            <a:off x="4568219" y="5198344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FAC80C6-4DCF-415B-ABE7-25A630C0AB1C}"/>
              </a:ext>
            </a:extLst>
          </p:cNvPr>
          <p:cNvSpPr txBox="1"/>
          <p:nvPr/>
        </p:nvSpPr>
        <p:spPr>
          <a:xfrm>
            <a:off x="4294148" y="5598323"/>
            <a:ext cx="179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уже охвачены программой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1025828" y="4385536"/>
            <a:ext cx="986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динамическое диспансерное наблюдение людей с хроническими заболеваниями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6FA6A84A-C3B8-4B95-AB30-BB1A4EBC2849}"/>
              </a:ext>
            </a:extLst>
          </p:cNvPr>
          <p:cNvSpPr/>
          <p:nvPr/>
        </p:nvSpPr>
        <p:spPr>
          <a:xfrm>
            <a:off x="6271858" y="515960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6D96EE5-177F-4393-9F3A-00CAFF2DB89E}"/>
              </a:ext>
            </a:extLst>
          </p:cNvPr>
          <p:cNvSpPr txBox="1"/>
          <p:nvPr/>
        </p:nvSpPr>
        <p:spPr>
          <a:xfrm>
            <a:off x="6415962" y="507033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E1C1337-138B-4EBD-A56E-CB85C682A4A2}"/>
              </a:ext>
            </a:extLst>
          </p:cNvPr>
          <p:cNvSpPr txBox="1"/>
          <p:nvPr/>
        </p:nvSpPr>
        <p:spPr>
          <a:xfrm>
            <a:off x="7089562" y="5223332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8D64663-95A3-4C13-AA22-7B9982388866}"/>
              </a:ext>
            </a:extLst>
          </p:cNvPr>
          <p:cNvSpPr txBox="1"/>
          <p:nvPr/>
        </p:nvSpPr>
        <p:spPr>
          <a:xfrm>
            <a:off x="6431030" y="5567206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на диспансерном наблюдении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EF5019F6-B50B-46FA-AE61-442CC923D02B}"/>
              </a:ext>
            </a:extLst>
          </p:cNvPr>
          <p:cNvSpPr/>
          <p:nvPr/>
        </p:nvSpPr>
        <p:spPr>
          <a:xfrm>
            <a:off x="8758485" y="505119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D5C18E0-07D2-493E-B128-DF337E78756C}"/>
              </a:ext>
            </a:extLst>
          </p:cNvPr>
          <p:cNvSpPr txBox="1"/>
          <p:nvPr/>
        </p:nvSpPr>
        <p:spPr>
          <a:xfrm>
            <a:off x="8902589" y="496192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87254931-291D-4796-83B9-3C6A57D64A5F}"/>
              </a:ext>
            </a:extLst>
          </p:cNvPr>
          <p:cNvSpPr txBox="1"/>
          <p:nvPr/>
        </p:nvSpPr>
        <p:spPr>
          <a:xfrm>
            <a:off x="8917656" y="5458796"/>
            <a:ext cx="241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помощников врача помогают организовать полноценное и неотрывное диспансерное наблюдение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xmlns="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4296" r="23956" b="16409"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xmlns="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7088254" y="2678914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07822" y="1471225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xmlns="" id="{F4EED2B9-05CC-456E-B5A6-6435358656F1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E857A4B-24C8-4842-847B-54EA2A8E6F54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07457" y="239548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CF7271A-E3EE-4256-A34B-F10E8A4CF7F4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CE1866-191D-4A32-9453-0E3CB249BEC5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совместно 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48BDD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необходимом количестве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9C1CFD4-814C-4311-A14A-7E98EDD8D6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3" t="590" r="9981" b="8101"/>
          <a:stretch/>
        </p:blipFill>
        <p:spPr bwMode="auto">
          <a:xfrm>
            <a:off x="6084968" y="1241148"/>
            <a:ext cx="3644432" cy="3132586"/>
          </a:xfrm>
          <a:custGeom>
            <a:avLst/>
            <a:gdLst>
              <a:gd name="connsiteX0" fmla="*/ 780856 w 3644432"/>
              <a:gd name="connsiteY0" fmla="*/ 0 h 3132586"/>
              <a:gd name="connsiteX1" fmla="*/ 2863576 w 3644432"/>
              <a:gd name="connsiteY1" fmla="*/ 0 h 3132586"/>
              <a:gd name="connsiteX2" fmla="*/ 3644432 w 3644432"/>
              <a:gd name="connsiteY2" fmla="*/ 1561711 h 3132586"/>
              <a:gd name="connsiteX3" fmla="*/ 2858994 w 3644432"/>
              <a:gd name="connsiteY3" fmla="*/ 3132586 h 3132586"/>
              <a:gd name="connsiteX4" fmla="*/ 785438 w 3644432"/>
              <a:gd name="connsiteY4" fmla="*/ 3132586 h 3132586"/>
              <a:gd name="connsiteX5" fmla="*/ 0 w 3644432"/>
              <a:gd name="connsiteY5" fmla="*/ 1561711 h 31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4432" h="3132586">
                <a:moveTo>
                  <a:pt x="780856" y="0"/>
                </a:moveTo>
                <a:lnTo>
                  <a:pt x="2863576" y="0"/>
                </a:lnTo>
                <a:lnTo>
                  <a:pt x="3644432" y="1561711"/>
                </a:lnTo>
                <a:lnTo>
                  <a:pt x="2858994" y="3132586"/>
                </a:lnTo>
                <a:lnTo>
                  <a:pt x="785438" y="3132586"/>
                </a:lnTo>
                <a:lnTo>
                  <a:pt x="0" y="15617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DB275E6-CC5F-4A2B-8718-107BA6CA5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8" t="18895" r="1892" b="19128"/>
          <a:stretch>
            <a:fillRect/>
          </a:stretch>
        </p:blipFill>
        <p:spPr bwMode="auto">
          <a:xfrm>
            <a:off x="9517559" y="1282400"/>
            <a:ext cx="2167335" cy="1868392"/>
          </a:xfrm>
          <a:custGeom>
            <a:avLst/>
            <a:gdLst>
              <a:gd name="connsiteX0" fmla="*/ 467098 w 2167335"/>
              <a:gd name="connsiteY0" fmla="*/ 0 h 1868392"/>
              <a:gd name="connsiteX1" fmla="*/ 1700237 w 2167335"/>
              <a:gd name="connsiteY1" fmla="*/ 0 h 1868392"/>
              <a:gd name="connsiteX2" fmla="*/ 2167335 w 2167335"/>
              <a:gd name="connsiteY2" fmla="*/ 934196 h 1868392"/>
              <a:gd name="connsiteX3" fmla="*/ 1700237 w 2167335"/>
              <a:gd name="connsiteY3" fmla="*/ 1868392 h 1868392"/>
              <a:gd name="connsiteX4" fmla="*/ 467098 w 2167335"/>
              <a:gd name="connsiteY4" fmla="*/ 1868392 h 1868392"/>
              <a:gd name="connsiteX5" fmla="*/ 0 w 2167335"/>
              <a:gd name="connsiteY5" fmla="*/ 934196 h 186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7335" h="1868392">
                <a:moveTo>
                  <a:pt x="467098" y="0"/>
                </a:moveTo>
                <a:lnTo>
                  <a:pt x="1700237" y="0"/>
                </a:lnTo>
                <a:lnTo>
                  <a:pt x="2167335" y="934196"/>
                </a:lnTo>
                <a:lnTo>
                  <a:pt x="1700237" y="1868392"/>
                </a:lnTo>
                <a:lnTo>
                  <a:pt x="467098" y="1868392"/>
                </a:lnTo>
                <a:lnTo>
                  <a:pt x="0" y="93419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xmlns="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CD27D91-EF7E-4F1F-8AA2-3CE541830290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xmlns="" id="{EF8FEE0D-9C19-4C5D-A510-6D28820757BB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70F05D9-BD53-40C4-9711-10B1CE101086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3473675-B939-4B8A-BD18-37DFDAA09CC5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36AFA84E-AE9B-4B0A-B35E-A8E99561C3C5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956D969-E80A-4635-A1C4-8C719772E45F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26557D6-2B7A-4951-8C42-78F066A157A4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xmlns="" id="{58F03AF9-C15F-4A5E-BFC7-D3C1D5A54564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D765F70-2656-4C77-9B87-57401FF7BBA0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AD172E-AE47-46D9-BB82-C3A334C47C7C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F34BC886-B2B1-47E2-86D9-97F5E3391F84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56AC81D-7A6B-41AB-9717-5A9161CA651A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 err="1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</a:t>
              </a:r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№62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EEF40D9-08C4-478A-A2B5-9C142874F6A4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xmlns="" id="{D7A8DB51-6273-4ACD-94A1-6AA26DF75C09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AD9A277B-BAD8-4F6E-B626-E70CF2833211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FCB665E-59F3-4D9A-9AA1-D304699F842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5038F99-FD28-4081-8F8C-8EE99B11A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7523091-2ECF-4C02-92C5-780B22D7F9CC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b="1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ЦАОПы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E79C9A4-56A4-47D3-A85C-8B1E8813F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F71085E-D7BE-4960-A614-6375F61919E0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55FC190-4A70-4A92-9527-CDEC12CC50ED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FCF350C-561B-4260-94CA-491472114D9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8DFAA0FD-5887-4C22-AB79-F5EDF9D63995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03FD5F3C-A2BA-41B2-9A24-0A5E5367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908A934-6D0F-4694-ACCF-2F55BC66534C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634A9D40-49E0-4175-A51D-7832F7AA8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6A34EF8-FCC7-4433-8833-55ADA7494128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A4C4393-FF09-4DEC-9F8D-92069778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2D4CCCF-C0D3-4BE7-9928-2C051728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xmlns="" id="{61923BA0-0908-4D8B-B33F-F12DA8B5CA29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891FB97-59C6-4EB3-B98F-C2E0BEC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xmlns="" id="{00B9C9E6-537B-485C-8722-998C7F196ED9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697720F-76E8-499A-8493-2D72C5C5C426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5961FC6-FA83-43FC-A5E0-DC90565B3C9F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xmlns="" id="{700EF87A-E7BF-483B-A2A3-2DC85BB895D0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0D309D7E-7CB3-4F0A-81B6-6EF53B309124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9306EDFE-A79E-4844-A4C5-2074BD9F420A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2328F5B-780A-4AC1-994F-F28AEF274090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4210327-F5AD-4448-A9C7-B6FB8D59A2A7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D3FDE064-2D7D-45F1-8984-B04D0870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714F530-538C-4B8A-B59F-7E7ABCB81D7F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0DEF4B10-17BF-4DA2-92C4-5A68D8C8F1CA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4C779F77-8184-4919-BC72-F502D69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AC5E11E-462B-4C26-9B19-1A0A6790785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A9021272-0B96-48F6-822D-2441B84ED51A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7E9EEC88-74AD-4207-82E4-279F3017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83FDE7BE-7F7A-4421-B42E-BA54CD9C57D2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3BDED1C5-D59E-4725-B436-CD804F2063F0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67542AA-7D83-4063-8AC4-8ED9B557E27B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C1ECE30E-FCF6-4437-A6EE-866B35EF68F1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7181383-F3F3-4887-9A03-442B742D53DB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4E04196-379E-493F-B0DF-BB4B62FE086A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6B21FE1-7FB5-4142-A6A6-C163E9E9786C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9FD945A-1AF6-4118-853B-3772959E99DC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E5518DD4-07F7-42CB-A52C-CD437FAD40DE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6401D883-CBB7-492C-89B1-315B34CB5B9C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99AB311-C406-4E40-9FEC-9616C6D2C515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22CCAF9-9DD2-4E05-8C8B-9D79B2D82A4D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24BBD53-9B27-4EC4-8CC5-CBBB52ECB361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82261C6-A3E1-46AD-8237-FF9ED6D209CF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4488446D-CF67-4612-80F6-569A0DC51539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561209F-FF9B-4A0B-BCCB-E2F0ADA83D95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D1416A1-55F4-4EFE-99CD-2888C5C2D85A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618D91A-97D2-4573-A0C9-514CD8C7807D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C8FF224-FB1B-46F8-AF5A-1FAB56F56665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7EA0072-A1C1-4419-A133-4F15C94F575D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6C574764-7A3E-4DB8-851F-8857937DB07B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E393CB2A-704E-4BF5-B30F-E758BAA222DD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CD4BFCD-85B8-40C7-A803-9623F998372C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1CCCB4B1-0382-40F9-913C-35622BE9D4B3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AB088DD-20EC-4AAE-8105-27FA0A570E3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338B251-765C-42D4-AAEE-3B613CB252D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xmlns="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xmlns="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75E3B8-AAF1-43AA-BFAA-82F15B4121AB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5F6F73E9-BBD2-41D8-9A02-32C9F8BD52EC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B89D0A-E6CD-464E-A830-27CF233C59B4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1291FD-C300-40B7-ADB9-1C483EBDFC07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C08B9-1BA0-4754-A2C9-8405CAF15D0A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126F569-E746-4FB0-B7D1-C53523BBEFBF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xmlns="" id="{7D8EDEAE-EAF8-4227-9A39-7E1A22EDB314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08E5CA-3310-43A6-87FF-D65842341A4F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29AE193-83BF-4D6B-BBE5-19B5FDE5BD4D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7E87E678-4221-4C40-BDF4-D86A4A3D95BE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7E56181-9791-41B6-B27B-1B6EE6F8E4F7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D40083E-E8AA-4220-8D86-4D3FC58C6CCE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xmlns="" id="{FA8C1E42-8294-4FDF-B098-51203D359146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00137C9-9A6E-4C55-938E-6A6407458B5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5C99F2B-0098-421B-A106-98AC9C5FB007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xmlns="" id="{34332AEA-55BC-46C7-97BD-4D9E37C8B3EB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D05D2E2-1292-4F2B-B0E2-1D927379B1BE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AA267B3-B034-4F6A-A4B9-E77D054E2BD8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842E4369-3745-4092-9BFB-F0F100AEB5BA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22D8756-5C3B-4C29-9F4C-3C697B8408B6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06257CC-23F6-4DC2-B5C9-77F7065F3BE7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424C256-67B9-4C96-933A-6557BE4DEBC3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96" name="Шестиугольник 95">
              <a:extLst>
                <a:ext uri="{FF2B5EF4-FFF2-40B4-BE49-F238E27FC236}">
                  <a16:creationId xmlns:a16="http://schemas.microsoft.com/office/drawing/2014/main" xmlns="" id="{9C0F3339-E8F3-432F-A3B3-A292E7A2AC34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FF1C0E2C-D678-4F83-B7DF-92DC4D2235E1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B60DE6E8-D085-4726-895A-B8CEDF1888C7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err="1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Пациентоориентированный</a:t>
            </a:r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подход</a:t>
            </a:r>
            <a:endParaRPr lang="ru-RU" sz="30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129651D-9000-49C0-BFFF-447CF0346D1B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99FAE977-7E23-49F8-8E32-3B6C2965C7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EC83F0C4-8C5C-4639-B70C-CEFC6F50BEFF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817D7B-F576-4D40-8446-83BC7D648D7A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AB980B-34C1-4C97-9423-5CA22DFE26F0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588A45-3854-4481-9BAC-51CBCFBF0C12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0A7507B-A4E3-49C1-BB50-3CF9370A3A25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A886DC-F9F3-4D27-8FD4-CCBF7D36EA12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4E7AAE-47FF-4333-953E-2F9997142238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6627D3-F1DD-4928-9327-192B2BFF0E9E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F19367A-DA2A-4352-BE2A-3FA2F92C2BA8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8C444CC-DED9-4B4A-A55D-846869AC3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29CF62E-13AC-4F0B-84F0-C6675F7C35AA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D7D630B-0F7D-485D-A5D9-8479E6382E77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E9B84433-1DEE-4190-BD7C-D3FE0A500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128" r="11877" b="8517"/>
          <a:stretch>
            <a:fillRect/>
          </a:stretch>
        </p:blipFill>
        <p:spPr bwMode="auto">
          <a:xfrm>
            <a:off x="8061754" y="2680918"/>
            <a:ext cx="3982881" cy="343351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2CA09376-74B4-4CF4-AD58-72D0B4C07FFE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D8F6967-6ED9-4DE6-948E-C4A2F313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1541" r="481" b="34089"/>
          <a:stretch/>
        </p:blipFill>
        <p:spPr bwMode="auto">
          <a:xfrm>
            <a:off x="6861191" y="1180829"/>
            <a:ext cx="2232002" cy="1924140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1154</Words>
  <Application>Microsoft Office PowerPoint</Application>
  <PresentationFormat>Широкоэкранный</PresentationFormat>
  <Paragraphs>350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AniksTD</cp:lastModifiedBy>
  <cp:revision>120</cp:revision>
  <dcterms:created xsi:type="dcterms:W3CDTF">2023-01-19T14:16:43Z</dcterms:created>
  <dcterms:modified xsi:type="dcterms:W3CDTF">2023-02-13T13:49:57Z</dcterms:modified>
</cp:coreProperties>
</file>