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57" r:id="rId4"/>
    <p:sldId id="260" r:id="rId5"/>
    <p:sldId id="271" r:id="rId6"/>
    <p:sldId id="261" r:id="rId7"/>
    <p:sldId id="262" r:id="rId8"/>
    <p:sldId id="272" r:id="rId9"/>
    <p:sldId id="267" r:id="rId10"/>
    <p:sldId id="268" r:id="rId11"/>
    <p:sldId id="263" r:id="rId12"/>
    <p:sldId id="264" r:id="rId13"/>
    <p:sldId id="269" r:id="rId14"/>
    <p:sldId id="270" r:id="rId15"/>
    <p:sldId id="273" r:id="rId16"/>
    <p:sldId id="27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>
        <p:scale>
          <a:sx n="81" d="100"/>
          <a:sy n="81" d="100"/>
        </p:scale>
        <p:origin x="-43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007003706545298E-2"/>
          <c:y val="1.5724524465361971E-3"/>
          <c:w val="0.83422303182739899"/>
          <c:h val="0.5063960111927047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22090">
              <a:noFill/>
            </a:ln>
          </c:spPr>
          <c:explosion val="7"/>
          <c:dPt>
            <c:idx val="0"/>
            <c:bubble3D val="0"/>
            <c:spPr>
              <a:solidFill>
                <a:srgbClr val="FF6600"/>
              </a:solidFill>
              <a:ln w="2209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7E-46D1-A75A-41B11D703741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209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7E-46D1-A75A-41B11D703741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2209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07E-46D1-A75A-41B11D703741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2209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07E-46D1-A75A-41B11D703741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2209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07E-46D1-A75A-41B11D703741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2209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07E-46D1-A75A-41B11D703741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2209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07E-46D1-A75A-41B11D703741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  <a:ln w="2209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07E-46D1-A75A-41B11D703741}"/>
              </c:ext>
            </c:extLst>
          </c:dPt>
          <c:dPt>
            <c:idx val="8"/>
            <c:bubble3D val="0"/>
            <c:explosion val="8"/>
            <c:spPr>
              <a:solidFill>
                <a:srgbClr val="CCCCFF"/>
              </a:solidFill>
              <a:ln w="2209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07E-46D1-A75A-41B11D703741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Sheet1!$B$1:$J$1</c:f>
              <c:strCache>
                <c:ptCount val="9"/>
                <c:pt idx="0">
                  <c:v>1. в сфере организации деятельности управы района и городских организаций (10)</c:v>
                </c:pt>
                <c:pt idx="1">
                  <c:v>2. в сфере благоустройства (19)</c:v>
                </c:pt>
                <c:pt idx="2">
                  <c:v>3. в  сфере капитального ремонта (2)</c:v>
                </c:pt>
                <c:pt idx="3">
                  <c:v>4. в сфере размещения объектов капитального строительства (2)</c:v>
                </c:pt>
                <c:pt idx="4">
                  <c:v>5. в сфере размещения некапитальных объектов (5)</c:v>
                </c:pt>
                <c:pt idx="5">
                  <c:v>6. по формированию и утверждению плана дополнительных мероприятий по СЭРР (7)</c:v>
                </c:pt>
                <c:pt idx="6">
                  <c:v>7. в сфере работы с населением по месту жительства (4)</c:v>
                </c:pt>
                <c:pt idx="7">
                  <c:v>8. в сфере перевода жилого помещения в нежилое и согласованию проекта решения ДГИ (1)</c:v>
                </c:pt>
                <c:pt idx="8">
                  <c:v>9. по согласованию мест размещения ярмарок выходного дня и мониторингу их работы (3)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10</c:v>
                </c:pt>
                <c:pt idx="1">
                  <c:v>19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7</c:v>
                </c:pt>
                <c:pt idx="6">
                  <c:v>4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07E-46D1-A75A-41B11D70374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1045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104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807E-46D1-A75A-41B11D703741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807E-46D1-A75A-41B11D703741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104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07E-46D1-A75A-41B11D703741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104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807E-46D1-A75A-41B11D703741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104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807E-46D1-A75A-41B11D703741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104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807E-46D1-A75A-41B11D703741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104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807E-46D1-A75A-41B11D703741}"/>
              </c:ext>
            </c:extLst>
          </c:dPt>
          <c:dPt>
            <c:idx val="8"/>
            <c:bubble3D val="0"/>
            <c:spPr>
              <a:solidFill>
                <a:srgbClr val="CCCCFF"/>
              </a:solidFill>
              <a:ln w="1104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807E-46D1-A75A-41B11D703741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1. в сфере организации деятельности управы района и городских организаций (10)</c:v>
                </c:pt>
                <c:pt idx="1">
                  <c:v>2. в сфере благоустройства (19)</c:v>
                </c:pt>
                <c:pt idx="2">
                  <c:v>3. в  сфере капитального ремонта (2)</c:v>
                </c:pt>
                <c:pt idx="3">
                  <c:v>4. в сфере размещения объектов капитального строительства (2)</c:v>
                </c:pt>
                <c:pt idx="4">
                  <c:v>5. в сфере размещения некапитальных объектов (5)</c:v>
                </c:pt>
                <c:pt idx="5">
                  <c:v>6. по формированию и утверждению плана дополнительных мероприятий по СЭРР (7)</c:v>
                </c:pt>
                <c:pt idx="6">
                  <c:v>7. в сфере работы с населением по месту жительства (4)</c:v>
                </c:pt>
                <c:pt idx="7">
                  <c:v>8. в сфере перевода жилого помещения в нежилое и согласованию проекта решения ДГИ (1)</c:v>
                </c:pt>
                <c:pt idx="8">
                  <c:v>9. по согласованию мест размещения ярмарок выходного дня и мониторингу их работы (3)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807E-46D1-A75A-41B11D70374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0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4.4247640292320754E-3"/>
          <c:y val="0.48706805083988564"/>
          <c:w val="0.9955753025306977"/>
          <c:h val="0.51293194916011442"/>
        </c:manualLayout>
      </c:layout>
      <c:overlay val="0"/>
      <c:spPr>
        <a:noFill/>
        <a:ln w="2209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9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8EAAF-9EA2-479D-8F1F-9B76BC7372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82EFE9D-8C51-48C8-A731-DD881E3C0EAC}">
      <dgm:prSet/>
      <dgm:spPr/>
      <dgm:t>
        <a:bodyPr/>
        <a:lstStyle/>
        <a:p>
          <a:pPr rtl="0"/>
          <a:r>
            <a:rPr lang="ru-RU" dirty="0" smtClean="0"/>
            <a:t>переданные государственные полномочия города Москвы</a:t>
          </a:r>
          <a:endParaRPr lang="ru-RU" dirty="0"/>
        </a:p>
      </dgm:t>
    </dgm:pt>
    <dgm:pt modelId="{0EF9D2A7-B5EF-48EA-A524-E30DFB8DDDE5}" type="parTrans" cxnId="{AAAEAE89-D127-47B0-9C54-A8B861042886}">
      <dgm:prSet/>
      <dgm:spPr/>
      <dgm:t>
        <a:bodyPr/>
        <a:lstStyle/>
        <a:p>
          <a:endParaRPr lang="ru-RU"/>
        </a:p>
      </dgm:t>
    </dgm:pt>
    <dgm:pt modelId="{E8542451-1EA3-4958-8E98-BEC453D96A53}" type="sibTrans" cxnId="{AAAEAE89-D127-47B0-9C54-A8B861042886}">
      <dgm:prSet/>
      <dgm:spPr/>
      <dgm:t>
        <a:bodyPr/>
        <a:lstStyle/>
        <a:p>
          <a:endParaRPr lang="ru-RU"/>
        </a:p>
      </dgm:t>
    </dgm:pt>
    <dgm:pt modelId="{C80AE679-61AD-4D39-BBB7-EB6394AA4A66}" type="pres">
      <dgm:prSet presAssocID="{7658EAAF-9EA2-479D-8F1F-9B76BC737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5C18C-4433-4E8B-A788-F467A292670F}" type="pres">
      <dgm:prSet presAssocID="{D82EFE9D-8C51-48C8-A731-DD881E3C0EA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AEAE89-D127-47B0-9C54-A8B861042886}" srcId="{7658EAAF-9EA2-479D-8F1F-9B76BC7372D6}" destId="{D82EFE9D-8C51-48C8-A731-DD881E3C0EAC}" srcOrd="0" destOrd="0" parTransId="{0EF9D2A7-B5EF-48EA-A524-E30DFB8DDDE5}" sibTransId="{E8542451-1EA3-4958-8E98-BEC453D96A53}"/>
    <dgm:cxn modelId="{E2EE2202-D8AE-4A89-9B69-F1FA3D0D3C6D}" type="presOf" srcId="{7658EAAF-9EA2-479D-8F1F-9B76BC7372D6}" destId="{C80AE679-61AD-4D39-BBB7-EB6394AA4A66}" srcOrd="0" destOrd="0" presId="urn:microsoft.com/office/officeart/2005/8/layout/vList2"/>
    <dgm:cxn modelId="{2BE636AB-C4B9-4905-9E36-9DEEDF5301B4}" type="presOf" srcId="{D82EFE9D-8C51-48C8-A731-DD881E3C0EAC}" destId="{A0E5C18C-4433-4E8B-A788-F467A292670F}" srcOrd="0" destOrd="0" presId="urn:microsoft.com/office/officeart/2005/8/layout/vList2"/>
    <dgm:cxn modelId="{A653D1BA-4F0C-44B9-97CB-7AC2C5C98283}" type="presParOf" srcId="{C80AE679-61AD-4D39-BBB7-EB6394AA4A66}" destId="{A0E5C18C-4433-4E8B-A788-F467A29267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58EAAF-9EA2-479D-8F1F-9B76BC7372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2EFE9D-8C51-48C8-A731-DD881E3C0EAC}">
      <dgm:prSet/>
      <dgm:spPr/>
      <dgm:t>
        <a:bodyPr/>
        <a:lstStyle/>
        <a:p>
          <a:pPr rtl="0"/>
          <a:r>
            <a:rPr lang="ru-RU" dirty="0" smtClean="0"/>
            <a:t>переданные государственные полномочия города Москвы</a:t>
          </a:r>
          <a:endParaRPr lang="ru-RU" dirty="0"/>
        </a:p>
      </dgm:t>
    </dgm:pt>
    <dgm:pt modelId="{0EF9D2A7-B5EF-48EA-A524-E30DFB8DDDE5}" type="parTrans" cxnId="{AAAEAE89-D127-47B0-9C54-A8B861042886}">
      <dgm:prSet/>
      <dgm:spPr/>
      <dgm:t>
        <a:bodyPr/>
        <a:lstStyle/>
        <a:p>
          <a:endParaRPr lang="ru-RU"/>
        </a:p>
      </dgm:t>
    </dgm:pt>
    <dgm:pt modelId="{E8542451-1EA3-4958-8E98-BEC453D96A53}" type="sibTrans" cxnId="{AAAEAE89-D127-47B0-9C54-A8B861042886}">
      <dgm:prSet/>
      <dgm:spPr/>
      <dgm:t>
        <a:bodyPr/>
        <a:lstStyle/>
        <a:p>
          <a:endParaRPr lang="ru-RU"/>
        </a:p>
      </dgm:t>
    </dgm:pt>
    <dgm:pt modelId="{C80AE679-61AD-4D39-BBB7-EB6394AA4A66}" type="pres">
      <dgm:prSet presAssocID="{7658EAAF-9EA2-479D-8F1F-9B76BC737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5C18C-4433-4E8B-A788-F467A292670F}" type="pres">
      <dgm:prSet presAssocID="{D82EFE9D-8C51-48C8-A731-DD881E3C0EA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AEAE89-D127-47B0-9C54-A8B861042886}" srcId="{7658EAAF-9EA2-479D-8F1F-9B76BC7372D6}" destId="{D82EFE9D-8C51-48C8-A731-DD881E3C0EAC}" srcOrd="0" destOrd="0" parTransId="{0EF9D2A7-B5EF-48EA-A524-E30DFB8DDDE5}" sibTransId="{E8542451-1EA3-4958-8E98-BEC453D96A53}"/>
    <dgm:cxn modelId="{E2EE2202-D8AE-4A89-9B69-F1FA3D0D3C6D}" type="presOf" srcId="{7658EAAF-9EA2-479D-8F1F-9B76BC7372D6}" destId="{C80AE679-61AD-4D39-BBB7-EB6394AA4A66}" srcOrd="0" destOrd="0" presId="urn:microsoft.com/office/officeart/2005/8/layout/vList2"/>
    <dgm:cxn modelId="{2BE636AB-C4B9-4905-9E36-9DEEDF5301B4}" type="presOf" srcId="{D82EFE9D-8C51-48C8-A731-DD881E3C0EAC}" destId="{A0E5C18C-4433-4E8B-A788-F467A292670F}" srcOrd="0" destOrd="0" presId="urn:microsoft.com/office/officeart/2005/8/layout/vList2"/>
    <dgm:cxn modelId="{A653D1BA-4F0C-44B9-97CB-7AC2C5C98283}" type="presParOf" srcId="{C80AE679-61AD-4D39-BBB7-EB6394AA4A66}" destId="{A0E5C18C-4433-4E8B-A788-F467A29267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5C18C-4433-4E8B-A788-F467A292670F}">
      <dsp:nvSpPr>
        <dsp:cNvPr id="0" name=""/>
        <dsp:cNvSpPr/>
      </dsp:nvSpPr>
      <dsp:spPr>
        <a:xfrm>
          <a:off x="0" y="9166"/>
          <a:ext cx="8575765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переданные государственные полномочия города Москвы</a:t>
          </a:r>
          <a:endParaRPr lang="ru-RU" sz="1500" kern="1200" dirty="0"/>
        </a:p>
      </dsp:txBody>
      <dsp:txXfrm>
        <a:off x="17134" y="26300"/>
        <a:ext cx="8541497" cy="316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5C18C-4433-4E8B-A788-F467A292670F}">
      <dsp:nvSpPr>
        <dsp:cNvPr id="0" name=""/>
        <dsp:cNvSpPr/>
      </dsp:nvSpPr>
      <dsp:spPr>
        <a:xfrm>
          <a:off x="0" y="7784"/>
          <a:ext cx="8579615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переданные государственные полномочия города Москвы</a:t>
          </a:r>
          <a:endParaRPr lang="ru-RU" sz="1500" kern="1200" dirty="0"/>
        </a:p>
      </dsp:txBody>
      <dsp:txXfrm>
        <a:off x="17134" y="24918"/>
        <a:ext cx="8545347" cy="31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D11FD-542C-435F-A64D-5DBBB10041A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F86CD-650E-486D-BA87-926C50060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6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86CD-650E-486D-BA87-926C5006083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39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86CD-650E-486D-BA87-926C5006083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88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CB18-245B-4EF8-BF45-60AE7DD1B293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549A-C1C1-4BAD-8B60-238D2558ECE7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25B0-9DDD-4FEB-B3C3-36AB4D2EB77F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86F0-7B83-40C6-A3E4-566D89C85C4C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712-02CE-4C0B-8757-BF7C70D56152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9A63-4F74-41BF-8195-4645AE7BF19A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1B-D8EE-4B25-8CE6-26CEFA29A322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A9E4-6F3E-4FF8-812B-F2DD4BA552FB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19E2-6A51-424B-9D13-C39FB6FC36E3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A35-3970-4BEE-81B3-07460B3FDFFD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E51D-5FD5-4196-AAEE-8F8F22E90D14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3FB2-E65B-42FF-ABFA-CB4BBF54DD94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A64-79B5-4507-A279-C9720315FADF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5FDA-39CF-4950-9D44-FCF1F8760A82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28EB-0D6D-4262-B956-5171907D59FE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527-25E3-41DE-869D-8F01547640DA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F1356-48EC-4F39-A5B4-1FCBC583842F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ug-medvedkovo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91920" y="1920620"/>
            <a:ext cx="7766936" cy="288506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ОТЧЕТ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ГЛАВЫ МУНИЦИПАЛЬНОГО ОКРУГА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ЮЖНОЕ МЕДВЕДКОВО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 результатах деятельности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Совета депутатов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муниципального округа Южное Медведково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2019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году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812" y="339838"/>
            <a:ext cx="1454296" cy="175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897" y="245762"/>
            <a:ext cx="8985677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Организация деятельности Совета депутатов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11102573" y="6318834"/>
            <a:ext cx="68333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10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s://ideputat.er.ru/sites/default/files/deputy/gallery/150007/file2-21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" t="17070" r="6108" b="31608"/>
          <a:stretch/>
        </p:blipFill>
        <p:spPr bwMode="auto">
          <a:xfrm>
            <a:off x="259149" y="930651"/>
            <a:ext cx="7020370" cy="290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deputat.er.ru/sites/default/files/styles/fullscreen/public/deputy/gallery/150007/file-50.jpeg?itok=klNqV4z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0" t="47164" r="-869" b="10690"/>
          <a:stretch/>
        </p:blipFill>
        <p:spPr bwMode="auto">
          <a:xfrm>
            <a:off x="259149" y="4002642"/>
            <a:ext cx="6522720" cy="250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ideputat.er.ru/sites/default/files/deputy/gallery/150007/file-41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5"/>
          <a:stretch/>
        </p:blipFill>
        <p:spPr bwMode="auto">
          <a:xfrm>
            <a:off x="9357360" y="123842"/>
            <a:ext cx="2660778" cy="314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ideputat.er.ru/sites/default/files/styles/fullscreen/public/deputy/gallery/150007/img20190221124932943.jpg?itok=txvwj6RV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4" t="19492" r="6179" b="18019"/>
          <a:stretch/>
        </p:blipFill>
        <p:spPr bwMode="auto">
          <a:xfrm>
            <a:off x="6884631" y="3398559"/>
            <a:ext cx="5110480" cy="292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291" y="1241705"/>
            <a:ext cx="1454296" cy="175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0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Работа профильных комиссий Совета депутатов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722" y="1672280"/>
            <a:ext cx="9982429" cy="50168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а </a:t>
            </a:r>
            <a:r>
              <a:rPr lang="ru-RU" sz="2400" dirty="0">
                <a:solidFill>
                  <a:schemeClr val="tx1"/>
                </a:solidFill>
              </a:rPr>
              <a:t>период </a:t>
            </a:r>
            <a:r>
              <a:rPr lang="ru-RU" sz="2400" dirty="0" smtClean="0">
                <a:solidFill>
                  <a:schemeClr val="tx1"/>
                </a:solidFill>
              </a:rPr>
              <a:t>2019 </a:t>
            </a:r>
            <a:r>
              <a:rPr lang="ru-RU" sz="2400" dirty="0">
                <a:solidFill>
                  <a:schemeClr val="tx1"/>
                </a:solidFill>
              </a:rPr>
              <a:t>года проведено </a:t>
            </a:r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заседаний профильных комиссий: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организации работы Совета депутатов, осуществлению контроля за работой органов и должностных лиц местного самоуправления, развитию муниципального округа Южное Медведково – </a:t>
            </a:r>
            <a:r>
              <a:rPr lang="ru-RU" b="1" dirty="0" smtClean="0">
                <a:solidFill>
                  <a:schemeClr val="tx1"/>
                </a:solidFill>
              </a:rPr>
              <a:t>11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заседаний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рассмотрено </a:t>
            </a:r>
            <a:r>
              <a:rPr lang="ru-RU" b="1" dirty="0" smtClean="0">
                <a:solidFill>
                  <a:schemeClr val="tx1"/>
                </a:solidFill>
              </a:rPr>
              <a:t>28 вопросов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подготовлено/внесено </a:t>
            </a:r>
            <a:r>
              <a:rPr lang="ru-RU" b="1" dirty="0" smtClean="0">
                <a:solidFill>
                  <a:schemeClr val="tx1"/>
                </a:solidFill>
              </a:rPr>
              <a:t>17 </a:t>
            </a:r>
            <a:r>
              <a:rPr lang="ru-RU" b="1" dirty="0">
                <a:solidFill>
                  <a:schemeClr val="tx1"/>
                </a:solidFill>
              </a:rPr>
              <a:t>проектов</a:t>
            </a:r>
            <a:r>
              <a:rPr lang="ru-RU" dirty="0">
                <a:solidFill>
                  <a:schemeClr val="tx1"/>
                </a:solidFill>
              </a:rPr>
              <a:t> решений);</a:t>
            </a:r>
            <a:endParaRPr lang="ru-RU" sz="1400" dirty="0">
              <a:solidFill>
                <a:schemeClr val="tx1"/>
              </a:solidFill>
            </a:endParaRPr>
          </a:p>
          <a:p>
            <a:pPr lvl="1"/>
            <a:r>
              <a:rPr lang="ru-RU" dirty="0">
                <a:solidFill>
                  <a:schemeClr val="tx1"/>
                </a:solidFill>
              </a:rPr>
              <a:t>по культурно-массовой работе, организации выборных мероприятий, местного референдума, взаимодействию с общественными объединениями и информированию − </a:t>
            </a:r>
            <a:r>
              <a:rPr lang="ru-RU" b="1" dirty="0" smtClean="0">
                <a:solidFill>
                  <a:schemeClr val="tx1"/>
                </a:solidFill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заседаний</a:t>
            </a:r>
            <a:r>
              <a:rPr lang="ru-RU" dirty="0">
                <a:solidFill>
                  <a:schemeClr val="tx1"/>
                </a:solidFill>
              </a:rPr>
              <a:t> (рассмотрено </a:t>
            </a:r>
            <a:r>
              <a:rPr lang="ru-RU" b="1" dirty="0" smtClean="0">
                <a:solidFill>
                  <a:schemeClr val="tx1"/>
                </a:solidFill>
              </a:rPr>
              <a:t>13 </a:t>
            </a:r>
            <a:r>
              <a:rPr lang="ru-RU" b="1" dirty="0">
                <a:solidFill>
                  <a:schemeClr val="tx1"/>
                </a:solidFill>
              </a:rPr>
              <a:t>вопросов</a:t>
            </a:r>
            <a:r>
              <a:rPr lang="ru-RU" dirty="0">
                <a:solidFill>
                  <a:schemeClr val="tx1"/>
                </a:solidFill>
              </a:rPr>
              <a:t>, подготовлено/внесено </a:t>
            </a:r>
            <a:r>
              <a:rPr lang="ru-RU" b="1" dirty="0" smtClean="0">
                <a:solidFill>
                  <a:schemeClr val="tx1"/>
                </a:solidFill>
              </a:rPr>
              <a:t>8 </a:t>
            </a:r>
            <a:r>
              <a:rPr lang="ru-RU" b="1" dirty="0">
                <a:solidFill>
                  <a:schemeClr val="tx1"/>
                </a:solidFill>
              </a:rPr>
              <a:t>проектов</a:t>
            </a:r>
            <a:r>
              <a:rPr lang="ru-RU" dirty="0">
                <a:solidFill>
                  <a:schemeClr val="tx1"/>
                </a:solidFill>
              </a:rPr>
              <a:t> решений);</a:t>
            </a:r>
            <a:endParaRPr lang="ru-RU" sz="1400" dirty="0">
              <a:solidFill>
                <a:schemeClr val="tx1"/>
              </a:solidFill>
            </a:endParaRPr>
          </a:p>
          <a:p>
            <a:pPr lvl="1"/>
            <a:r>
              <a:rPr lang="ru-RU" dirty="0">
                <a:solidFill>
                  <a:schemeClr val="tx1"/>
                </a:solidFill>
              </a:rPr>
              <a:t>бюджетно-финансовой комиссией Совета депутатов муниципального округа Южное Медведково − </a:t>
            </a:r>
            <a:r>
              <a:rPr lang="ru-RU" b="1" dirty="0" smtClean="0">
                <a:solidFill>
                  <a:schemeClr val="tx1"/>
                </a:solidFill>
              </a:rPr>
              <a:t>10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заседаний</a:t>
            </a:r>
            <a:r>
              <a:rPr lang="ru-RU" dirty="0">
                <a:solidFill>
                  <a:schemeClr val="tx1"/>
                </a:solidFill>
              </a:rPr>
              <a:t> (рассмотрено </a:t>
            </a:r>
            <a:r>
              <a:rPr lang="ru-RU" b="1" dirty="0" smtClean="0">
                <a:solidFill>
                  <a:schemeClr val="tx1"/>
                </a:solidFill>
              </a:rPr>
              <a:t>19 </a:t>
            </a:r>
            <a:r>
              <a:rPr lang="ru-RU" b="1" dirty="0">
                <a:solidFill>
                  <a:schemeClr val="tx1"/>
                </a:solidFill>
              </a:rPr>
              <a:t>вопросов</a:t>
            </a:r>
            <a:r>
              <a:rPr lang="ru-RU" dirty="0">
                <a:solidFill>
                  <a:schemeClr val="tx1"/>
                </a:solidFill>
              </a:rPr>
              <a:t>, подготовлено/внесено </a:t>
            </a:r>
            <a:r>
              <a:rPr lang="ru-RU" b="1" dirty="0" smtClean="0">
                <a:solidFill>
                  <a:schemeClr val="tx1"/>
                </a:solidFill>
              </a:rPr>
              <a:t>7 </a:t>
            </a:r>
            <a:r>
              <a:rPr lang="ru-RU" b="1" dirty="0">
                <a:solidFill>
                  <a:schemeClr val="tx1"/>
                </a:solidFill>
              </a:rPr>
              <a:t>проектов</a:t>
            </a:r>
            <a:r>
              <a:rPr lang="ru-RU" dirty="0">
                <a:solidFill>
                  <a:schemeClr val="tx1"/>
                </a:solidFill>
              </a:rPr>
              <a:t> решений).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11133" y="6223924"/>
            <a:ext cx="683339" cy="365125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11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867" y="177113"/>
            <a:ext cx="8596668" cy="9144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Программа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«Муниципальный контроль»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349856"/>
            <a:ext cx="870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</a:pP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В </a:t>
            </a:r>
            <a:r>
              <a:rPr lang="ru-RU" alt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отчетном периоде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2019</a:t>
            </a: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года проведено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мониторинга </a:t>
            </a:r>
          </a:p>
          <a:p>
            <a:pPr lvl="0" indent="5397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</a:pP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работы </a:t>
            </a:r>
            <a:r>
              <a:rPr lang="ru-RU" altLang="ru-RU" dirty="0">
                <a:latin typeface="Arial" panose="020B0604020202020204" pitchFamily="34" charset="0"/>
                <a:ea typeface="Times New Roman" panose="02020603050405020304" pitchFamily="18" charset="0"/>
              </a:rPr>
              <a:t>ярмарки выходного </a:t>
            </a: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дня.</a:t>
            </a:r>
          </a:p>
        </p:txBody>
      </p:sp>
      <p:sp>
        <p:nvSpPr>
          <p:cNvPr id="11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12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7" t="37531" r="13729" b="12263"/>
          <a:stretch/>
        </p:blipFill>
        <p:spPr>
          <a:xfrm>
            <a:off x="248655" y="1996187"/>
            <a:ext cx="5507378" cy="29521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355" y="255239"/>
            <a:ext cx="3452603" cy="46034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4" b="15556"/>
          <a:stretch/>
        </p:blipFill>
        <p:spPr>
          <a:xfrm>
            <a:off x="5822362" y="1795265"/>
            <a:ext cx="3055263" cy="47375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2" t="9383"/>
          <a:stretch/>
        </p:blipFill>
        <p:spPr>
          <a:xfrm>
            <a:off x="2551289" y="4523486"/>
            <a:ext cx="2677368" cy="214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285"/>
            <a:ext cx="8596668" cy="83202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Информирование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603" y="938157"/>
            <a:ext cx="9554061" cy="1521725"/>
          </a:xfrm>
        </p:spPr>
        <p:txBody>
          <a:bodyPr/>
          <a:lstStyle/>
          <a:p>
            <a:r>
              <a:rPr lang="ru-RU" dirty="0"/>
              <a:t>Деятельность органов местного самоуправления открыта и прозрачна. В целях информирования населения муниципального округа Южное Медведково, актуальная информация своевременно размещается </a:t>
            </a:r>
            <a:r>
              <a:rPr lang="ru-RU" b="1" dirty="0"/>
              <a:t>на официальном сайте</a:t>
            </a:r>
            <a:r>
              <a:rPr lang="ru-RU" dirty="0"/>
              <a:t> муниципального округа Южное Медведково. На сайте </a:t>
            </a:r>
            <a:r>
              <a:rPr lang="ru-RU" dirty="0">
                <a:hlinkClick r:id="rId2"/>
              </a:rPr>
              <a:t>www.yug-medvedkovo.ru</a:t>
            </a:r>
            <a:r>
              <a:rPr lang="ru-RU" dirty="0"/>
              <a:t>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Рисунок 6"/>
          <p:cNvPicPr/>
          <p:nvPr/>
        </p:nvPicPr>
        <p:blipFill rotWithShape="1">
          <a:blip r:embed="rId3"/>
          <a:srcRect l="4298" t="13023" r="6129" b="32214"/>
          <a:stretch/>
        </p:blipFill>
        <p:spPr bwMode="auto">
          <a:xfrm>
            <a:off x="432290" y="2124891"/>
            <a:ext cx="10746378" cy="4659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 rotWithShape="1">
          <a:blip r:embed="rId4"/>
          <a:srcRect l="15477" t="12643" r="31521" b="5300"/>
          <a:stretch/>
        </p:blipFill>
        <p:spPr bwMode="auto">
          <a:xfrm>
            <a:off x="5998836" y="2280041"/>
            <a:ext cx="5536883" cy="44874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Номер слайда 3"/>
          <p:cNvSpPr txBox="1">
            <a:spLocks/>
          </p:cNvSpPr>
          <p:nvPr/>
        </p:nvSpPr>
        <p:spPr>
          <a:xfrm>
            <a:off x="11289039" y="6304607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13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614" y="291576"/>
            <a:ext cx="8596668" cy="74140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Опубликование нормативно-правовых актов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11133" y="622392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chemeClr val="bg1"/>
                </a:solidFill>
              </a:rPr>
              <a:pPr/>
              <a:t>14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613" y="1210095"/>
            <a:ext cx="4512633" cy="519639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b="12561"/>
          <a:stretch/>
        </p:blipFill>
        <p:spPr>
          <a:xfrm>
            <a:off x="4994195" y="959901"/>
            <a:ext cx="4671801" cy="562914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Above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394292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Взаимодействие с исполнительно-распорядительными органами государственной власти и местного самоуправления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50874"/>
            <a:ext cx="8016723" cy="3590487"/>
          </a:xfrm>
        </p:spPr>
        <p:txBody>
          <a:bodyPr>
            <a:normAutofit/>
          </a:bodyPr>
          <a:lstStyle/>
          <a:p>
            <a:r>
              <a:rPr lang="ru-RU" dirty="0" smtClean="0"/>
              <a:t>Деятельность в составе Координационного Совета </a:t>
            </a:r>
            <a:r>
              <a:rPr lang="ru-RU" dirty="0"/>
              <a:t>по взаимодействию органов исполнительной власти с органами местного </a:t>
            </a:r>
            <a:r>
              <a:rPr lang="ru-RU" dirty="0" smtClean="0"/>
              <a:t>самоуправления</a:t>
            </a:r>
          </a:p>
          <a:p>
            <a:r>
              <a:rPr lang="ru-RU" dirty="0" smtClean="0"/>
              <a:t>Деятельность в составе координационного </a:t>
            </a:r>
            <a:r>
              <a:rPr lang="ru-RU" dirty="0"/>
              <a:t>Совета префектуры </a:t>
            </a:r>
            <a:r>
              <a:rPr lang="ru-RU" dirty="0" smtClean="0"/>
              <a:t>СВАО</a:t>
            </a:r>
          </a:p>
          <a:p>
            <a:r>
              <a:rPr lang="ru-RU" dirty="0" smtClean="0"/>
              <a:t>Участие во встречах главы </a:t>
            </a:r>
            <a:r>
              <a:rPr lang="ru-RU" dirty="0"/>
              <a:t>управы района Южное Медведково с жителями </a:t>
            </a:r>
            <a:r>
              <a:rPr lang="ru-RU" dirty="0" smtClean="0"/>
              <a:t>района</a:t>
            </a:r>
          </a:p>
          <a:p>
            <a:r>
              <a:rPr lang="ru-RU" dirty="0" smtClean="0"/>
              <a:t>Деятельность в составе комиссий администрации муниципального округа</a:t>
            </a:r>
          </a:p>
          <a:p>
            <a:endParaRPr lang="ru-RU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15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52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Приоритеты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0989"/>
            <a:ext cx="8596668" cy="3880773"/>
          </a:xfrm>
        </p:spPr>
        <p:txBody>
          <a:bodyPr/>
          <a:lstStyle/>
          <a:p>
            <a:r>
              <a:rPr lang="ru-RU" dirty="0"/>
              <a:t>- представление муниципального округа в отношениях с органами местного самоуправления других муниципальных образований, органами государственной власти, гражданами и организациями;</a:t>
            </a:r>
          </a:p>
          <a:p>
            <a:r>
              <a:rPr lang="ru-RU" dirty="0"/>
              <a:t>- осуществление организации деятельности Совета депутатов;</a:t>
            </a:r>
          </a:p>
          <a:p>
            <a:r>
              <a:rPr lang="ru-RU" dirty="0"/>
              <a:t>- осуществление контроля за выполнением нормативных правовых актов Совета депутатов;</a:t>
            </a:r>
          </a:p>
          <a:p>
            <a:r>
              <a:rPr lang="ru-RU" dirty="0"/>
              <a:t>- обеспечение осуществления органами местного самоуправления полномочий по решению вопросов местного значения и осуществления переданных полномочий;</a:t>
            </a:r>
          </a:p>
          <a:p>
            <a:r>
              <a:rPr lang="ru-RU" dirty="0"/>
              <a:t>- обеспечение согласованного функционирования и взаимодействия органов местного самоуправления и органов государственной власти.</a:t>
            </a:r>
          </a:p>
          <a:p>
            <a:endParaRPr lang="ru-RU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16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62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868" y="1278468"/>
            <a:ext cx="8596668" cy="1786466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Выражаю слова благодарности жителям округа, управе района и администрации муниципального округа, депутатам прошлого и действующего созыва, общественным организациям и объединениям Южного Медведково за поддержку, взаимодействие и серьезную, конкретную работу по дальнейшему развитию нашего округа.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868" y="3867048"/>
            <a:ext cx="8596668" cy="86040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4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17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Деятельность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главы муниципального округа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649" y="1995832"/>
            <a:ext cx="9185189" cy="388077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Деятельность главы муниципального округа Южное Медведково осуществляется в соответствии с Уставом муниципального округа Южное Медведково, федеральным законодательством и законами города Москвы, решениями Совета депутатов и направлена на выполнение задач, связанных с реализацией Федерального закона от 6 октября 2003 года № 131-ФЗ «Об общих принципах организации местного самоуправления в Российской Федерации», Закона города Москвы от 6 ноября 2002 года №56 «Об организации местного самоуправления в городе Москве», на развитие и совершенствование местного самоуправления в муниципальном округе Южное Медведково.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 соответствии с Уставом муниципального округа глава муниципального округа возглавляет деятельность по осуществлению местного самоуправления на всей территории муниципального округа Южное Медведково и исполняет полномочия председателя Совета депутатов.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2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849" y="336628"/>
            <a:ext cx="9456351" cy="73017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За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отчетный период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2019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года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было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проведено </a:t>
            </a:r>
            <a:r>
              <a:rPr lang="ru-RU" sz="1800" b="1" u="sng" dirty="0" smtClean="0">
                <a:solidFill>
                  <a:schemeClr val="tx1"/>
                </a:solidFill>
              </a:rPr>
              <a:t>14 </a:t>
            </a:r>
            <a:r>
              <a:rPr lang="ru-RU" sz="1800" b="1" u="sng" dirty="0">
                <a:solidFill>
                  <a:schemeClr val="tx1"/>
                </a:solidFill>
              </a:rPr>
              <a:t>заседаний </a:t>
            </a:r>
            <a:r>
              <a:rPr lang="ru-RU" sz="1800" u="sng" dirty="0">
                <a:solidFill>
                  <a:schemeClr val="tx1"/>
                </a:solidFill>
              </a:rPr>
              <a:t>Совета </a:t>
            </a:r>
            <a:r>
              <a:rPr lang="ru-RU" sz="1800" u="sng" dirty="0" smtClean="0">
                <a:solidFill>
                  <a:schemeClr val="tx1"/>
                </a:solidFill>
              </a:rPr>
              <a:t>депутатов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Всего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рассмотрено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124 вопроса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принято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116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решений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, из них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21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протокольное.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1911707"/>
              </p:ext>
            </p:extLst>
          </p:nvPr>
        </p:nvGraphicFramePr>
        <p:xfrm>
          <a:off x="387926" y="1066800"/>
          <a:ext cx="10155384" cy="55556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5186">
                  <a:extLst>
                    <a:ext uri="{9D8B030D-6E8A-4147-A177-3AD203B41FA5}">
                      <a16:colId xmlns="" xmlns:a16="http://schemas.microsoft.com/office/drawing/2014/main" val="3018003660"/>
                    </a:ext>
                  </a:extLst>
                </a:gridCol>
                <a:gridCol w="2729942">
                  <a:extLst>
                    <a:ext uri="{9D8B030D-6E8A-4147-A177-3AD203B41FA5}">
                      <a16:colId xmlns="" xmlns:a16="http://schemas.microsoft.com/office/drawing/2014/main" val="76522072"/>
                    </a:ext>
                  </a:extLst>
                </a:gridCol>
                <a:gridCol w="2715786">
                  <a:extLst>
                    <a:ext uri="{9D8B030D-6E8A-4147-A177-3AD203B41FA5}">
                      <a16:colId xmlns="" xmlns:a16="http://schemas.microsoft.com/office/drawing/2014/main" val="3020002251"/>
                    </a:ext>
                  </a:extLst>
                </a:gridCol>
                <a:gridCol w="2016114">
                  <a:extLst>
                    <a:ext uri="{9D8B030D-6E8A-4147-A177-3AD203B41FA5}">
                      <a16:colId xmlns="" xmlns:a16="http://schemas.microsoft.com/office/drawing/2014/main" val="194534420"/>
                    </a:ext>
                  </a:extLst>
                </a:gridCol>
                <a:gridCol w="2038356">
                  <a:extLst>
                    <a:ext uri="{9D8B030D-6E8A-4147-A177-3AD203B41FA5}">
                      <a16:colId xmlns="" xmlns:a16="http://schemas.microsoft.com/office/drawing/2014/main" val="421452698"/>
                    </a:ext>
                  </a:extLst>
                </a:gridCol>
              </a:tblGrid>
              <a:tr h="837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 заседания Совета депутатов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рассматриваемых вопросов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принято решений + протокольных решений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присутствовало </a:t>
                      </a:r>
                      <a:r>
                        <a:rPr lang="ru-RU" sz="1600" dirty="0">
                          <a:effectLst/>
                        </a:rPr>
                        <a:t>депутатов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(кворум)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/>
                </a:tc>
                <a:extLst>
                  <a:ext uri="{0D108BD9-81ED-4DB2-BD59-A6C34878D82A}">
                    <a16:rowId xmlns="" xmlns:a16="http://schemas.microsoft.com/office/drawing/2014/main" val="2126703236"/>
                  </a:ext>
                </a:extLst>
              </a:tr>
              <a:tr h="273557">
                <a:tc gridSpan="5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созыв 2017-2022 (численность депутатов по уставу – 10)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8272453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24.01.2019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 + 3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1411721160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14.02.2019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+ 2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3039117435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21.02.2019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+ 1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3941459506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14.03.2019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 + 2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4062329419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28.03.2019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+ 1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1483085502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18.04.2019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 + 1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310574705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22.05.2019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+ 3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2030455306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18.06.2019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 + 1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4003180519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11.07.2019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+ 1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2425223271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07.08.2019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+ 1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527197754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12.09.2019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 + 1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2259832449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15.10.2019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 + 2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2543681277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14.11.2019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 + 1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4225359066"/>
                  </a:ext>
                </a:extLst>
              </a:tr>
              <a:tr h="315579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18.12.2019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37274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 + 1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3756338047"/>
                  </a:ext>
                </a:extLst>
              </a:tr>
              <a:tr h="5723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/>
                </a:tc>
                <a:tc>
                  <a:txBody>
                    <a:bodyPr/>
                    <a:lstStyle/>
                    <a:p>
                      <a:pPr marL="4114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marL="411480" indent="-34480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116 (95 + 21)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79" marR="44979" marT="0" marB="0" anchor="ctr"/>
                </a:tc>
                <a:extLst>
                  <a:ext uri="{0D108BD9-81ED-4DB2-BD59-A6C34878D82A}">
                    <a16:rowId xmlns="" xmlns:a16="http://schemas.microsoft.com/office/drawing/2014/main" val="368922810"/>
                  </a:ext>
                </a:extLst>
              </a:tr>
            </a:tbl>
          </a:graphicData>
        </a:graphic>
      </p:graphicFrame>
      <p:sp>
        <p:nvSpPr>
          <p:cNvPr id="7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3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836" y="538263"/>
            <a:ext cx="8596668" cy="1032933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В рамках реализации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переданных государственных полномочий города Москвы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2019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году рассмотрено и принято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53 решения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Совета депутатов, что составляет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45,7%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от всех принятых решений 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536581" y="163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2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732576"/>
              </p:ext>
            </p:extLst>
          </p:nvPr>
        </p:nvGraphicFramePr>
        <p:xfrm>
          <a:off x="1426882" y="1392470"/>
          <a:ext cx="6803855" cy="5014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4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19171"/>
            <a:ext cx="8596668" cy="9144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1. За </a:t>
            </a:r>
            <a:r>
              <a:rPr lang="ru-RU" sz="1600" dirty="0">
                <a:solidFill>
                  <a:schemeClr val="tx1"/>
                </a:solidFill>
              </a:rPr>
              <a:t>период 2019 года, было принято 10 решений </a:t>
            </a:r>
            <a:r>
              <a:rPr lang="ru-RU" sz="1600" u="sng" dirty="0" smtClean="0">
                <a:solidFill>
                  <a:schemeClr val="tx1"/>
                </a:solidFill>
              </a:rPr>
              <a:t>в сфере организации деятельности управы района и городских организаций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6" name="Полотно 2"/>
          <p:cNvGrpSpPr/>
          <p:nvPr/>
        </p:nvGrpSpPr>
        <p:grpSpPr>
          <a:xfrm>
            <a:off x="538788" y="1333098"/>
            <a:ext cx="9424989" cy="5308917"/>
            <a:chOff x="0" y="0"/>
            <a:chExt cx="6449992" cy="589343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6255385" cy="5893435"/>
            </a:xfrm>
            <a:prstGeom prst="rect">
              <a:avLst/>
            </a:prstGeom>
            <a:ln>
              <a:noFill/>
            </a:ln>
          </p:spPr>
        </p:sp>
        <p:sp>
          <p:nvSpPr>
            <p:cNvPr id="8" name="Скругленный прямоугольник 7"/>
            <p:cNvSpPr/>
            <p:nvPr/>
          </p:nvSpPr>
          <p:spPr>
            <a:xfrm>
              <a:off x="2551" y="1761"/>
              <a:ext cx="6135698" cy="333217"/>
            </a:xfrm>
            <a:prstGeom prst="round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Ежегодное заслушивание информации о работе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23" y="470133"/>
              <a:ext cx="3955740" cy="444205"/>
            </a:xfrm>
            <a:prstGeom prst="round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I квартале года, </a:t>
              </a:r>
              <a:endParaRPr lang="ru-R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следующего за отчетным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209861" y="470168"/>
              <a:ext cx="1928073" cy="763200"/>
            </a:xfrm>
            <a:prstGeom prst="round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во II квартале года, </a:t>
              </a:r>
              <a:endParaRPr lang="ru-RU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следующего за отчетны</a:t>
              </a:r>
              <a:r>
                <a:rPr lang="ru-RU" sz="12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</a:t>
              </a:r>
              <a:endParaRPr lang="ru-RU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116" y="1039523"/>
              <a:ext cx="3951247" cy="507364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ГБУ города Москвы «Жилищник района Южное Медведково»</a:t>
              </a:r>
              <a:endParaRPr lang="ru-RU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209918" y="1413293"/>
              <a:ext cx="1928331" cy="815370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ГБУ города Москвы «Центр досуга и спорта «Олимп»</a:t>
              </a:r>
              <a:endParaRPr lang="ru-RU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117" y="1726418"/>
              <a:ext cx="3951246" cy="35073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МФЦ района Южное Медведково</a:t>
              </a:r>
              <a:endParaRPr lang="ru-R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22" y="2228675"/>
              <a:ext cx="3955741" cy="450770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ГБУ города Москвы Территориального центра социального обслуживания «Бабушкинский»</a:t>
              </a:r>
              <a:endParaRPr lang="ru-RU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22" y="2805780"/>
              <a:ext cx="3955741" cy="471090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ГБУ города Москвы Центр социальной помощи семье и детям «Диалог»</a:t>
              </a:r>
              <a:endParaRPr lang="ru-RU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19" y="3437511"/>
              <a:ext cx="3955742" cy="455480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ГБУЗ города Москвы «Городская поликлиника № 218 Департамента здравоохранения города Москвы»</a:t>
              </a:r>
              <a:endParaRPr lang="ru-RU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19" y="4026788"/>
              <a:ext cx="3955744" cy="512246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ГБУЗ города Москвы «Городская поликлиника № 107 Департамента здравоохранения города Москвы» </a:t>
              </a:r>
              <a:endParaRPr lang="ru-RU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19" y="4706285"/>
              <a:ext cx="3955744" cy="481352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ГБУЗ города Москвы «Детская городская поликлиника № 110 Департамента здравоохранения города Москвы» </a:t>
              </a:r>
              <a:endParaRPr lang="ru-RU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5117" y="5343683"/>
              <a:ext cx="3951246" cy="467943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200" kern="1200">
                  <a:solidFill>
                    <a:srgbClr val="40404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Отдела МВД России по району Южное Медведково г.  Москвы </a:t>
              </a: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города Москвы» </a:t>
              </a:r>
              <a:endParaRPr lang="ru-RU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0" name="Овальная выноска 19"/>
            <p:cNvSpPr/>
            <p:nvPr/>
          </p:nvSpPr>
          <p:spPr>
            <a:xfrm>
              <a:off x="4286772" y="2306176"/>
              <a:ext cx="2163220" cy="1519153"/>
            </a:xfrm>
            <a:prstGeom prst="wedgeEllipseCallou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5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За период 2019 года, было принято </a:t>
              </a:r>
              <a:r>
                <a:rPr lang="ru-RU" sz="115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9 решений</a:t>
              </a:r>
              <a:r>
                <a:rPr lang="ru-RU" sz="115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15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 заслушиванию руководителей городских</a:t>
              </a:r>
              <a:r>
                <a:rPr lang="ru-RU" sz="12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200" b="1" i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организаций</a:t>
              </a:r>
              <a:endPara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Овальная выноска 20"/>
            <p:cNvSpPr/>
            <p:nvPr/>
          </p:nvSpPr>
          <p:spPr>
            <a:xfrm>
              <a:off x="4241390" y="4125689"/>
              <a:ext cx="1865014" cy="1537936"/>
            </a:xfrm>
            <a:prstGeom prst="wedgeEllipseCallou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5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Заслушан </a:t>
              </a:r>
              <a:r>
                <a:rPr lang="ru-RU" sz="115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отчет главы управы района Южное Медведково</a:t>
              </a:r>
              <a:endPara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3410987095"/>
              </p:ext>
            </p:extLst>
          </p:nvPr>
        </p:nvGraphicFramePr>
        <p:xfrm>
          <a:off x="401979" y="162789"/>
          <a:ext cx="857576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164973502"/>
              </p:ext>
            </p:extLst>
          </p:nvPr>
        </p:nvGraphicFramePr>
        <p:xfrm>
          <a:off x="356566" y="166255"/>
          <a:ext cx="8579616" cy="366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5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5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79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4" y="1159784"/>
            <a:ext cx="8596668" cy="999067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2. В результате рассмотрения вопросов в сфере благоустройства было принято 19 решений, из них: </a:t>
            </a:r>
            <a:br>
              <a:rPr lang="ru-RU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847" y="2317462"/>
            <a:ext cx="8596669" cy="3406679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11 </a:t>
            </a:r>
            <a:r>
              <a:rPr lang="ru-RU" dirty="0"/>
              <a:t>решений о согласовании направления средств стимулирования управы района на благоустройство территории района Южное Медведково (из них 1 решение о внесении изменений в ранее принятое);</a:t>
            </a:r>
          </a:p>
          <a:p>
            <a:pPr algn="just"/>
            <a:r>
              <a:rPr lang="ru-RU" dirty="0" smtClean="0"/>
              <a:t>2 </a:t>
            </a:r>
            <a:r>
              <a:rPr lang="ru-RU" dirty="0"/>
              <a:t>решения об адресном перечне объектов озеленения.</a:t>
            </a:r>
          </a:p>
          <a:p>
            <a:pPr algn="just"/>
            <a:r>
              <a:rPr lang="ru-RU" dirty="0" smtClean="0"/>
              <a:t>3 </a:t>
            </a:r>
            <a:r>
              <a:rPr lang="ru-RU" dirty="0"/>
              <a:t>решения о закреплении депутатов за объектами благоустройства.</a:t>
            </a:r>
          </a:p>
          <a:p>
            <a:pPr algn="just"/>
            <a:r>
              <a:rPr lang="ru-RU" dirty="0" smtClean="0"/>
              <a:t>3 </a:t>
            </a:r>
            <a:r>
              <a:rPr lang="ru-RU" dirty="0"/>
              <a:t>решения в рамках полномочий по согласованию установки ограждающих устройств на придомовых территориях (из них: 2 решения - о приведении Регламента в соответствие с действующим законодательством, 1 - </a:t>
            </a:r>
            <a:r>
              <a:rPr lang="ru-RU" dirty="0" smtClean="0"/>
              <a:t>о </a:t>
            </a:r>
            <a:r>
              <a:rPr lang="ru-RU" dirty="0"/>
              <a:t>согласовании установки шлагбаумов на придомовой территории).</a:t>
            </a:r>
          </a:p>
          <a:p>
            <a:pPr algn="just"/>
            <a:endParaRPr lang="ru-RU" sz="2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04037" y="650173"/>
            <a:ext cx="8682479" cy="351000"/>
            <a:chOff x="-119997" y="166150"/>
            <a:chExt cx="8682479" cy="35100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-119997" y="166150"/>
              <a:ext cx="8579616" cy="351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 txBox="1"/>
            <p:nvPr/>
          </p:nvSpPr>
          <p:spPr>
            <a:xfrm>
              <a:off x="17134" y="183284"/>
              <a:ext cx="8545348" cy="316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переданные государственные полномочия города Москвы</a:t>
              </a:r>
              <a:endParaRPr lang="ru-RU" sz="1500" kern="1200" dirty="0"/>
            </a:p>
          </p:txBody>
        </p:sp>
      </p:grpSp>
      <p:sp>
        <p:nvSpPr>
          <p:cNvPr id="8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6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589" y="119341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3. Участие депутатов в работе комиссий по открытию и приемке работ, в контроле за ходом выполнения работ по капитальному ремонту  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589" y="2776878"/>
            <a:ext cx="9394923" cy="3001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По итогам </a:t>
            </a:r>
            <a:r>
              <a:rPr lang="ru-RU" sz="2000" b="1" dirty="0" smtClean="0">
                <a:solidFill>
                  <a:schemeClr val="tx1"/>
                </a:solidFill>
              </a:rPr>
              <a:t>2019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года депутаты Совета депутатов приняли участие в работе комиссий по приемке работ по капремонту в </a:t>
            </a:r>
            <a:r>
              <a:rPr lang="ru-RU" sz="2000" b="1" dirty="0" smtClean="0">
                <a:solidFill>
                  <a:schemeClr val="tx1"/>
                </a:solidFill>
              </a:rPr>
              <a:t>23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многоквартирных домах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Общее количество подписанных депутатами актов по итогам участия в работе комиссий по открытию и приемке выполненных работ по капитальному ремонту составляет - 108, из них:</a:t>
            </a:r>
          </a:p>
          <a:p>
            <a:r>
              <a:rPr lang="ru-RU" dirty="0"/>
              <a:t>- по объектам </a:t>
            </a:r>
            <a:r>
              <a:rPr lang="ru-RU" b="1" dirty="0"/>
              <a:t>капитального ремонта общего имущества</a:t>
            </a:r>
            <a:r>
              <a:rPr lang="ru-RU" dirty="0"/>
              <a:t> - подписано </a:t>
            </a:r>
            <a:r>
              <a:rPr lang="ru-RU" b="1" dirty="0"/>
              <a:t>106 </a:t>
            </a:r>
            <a:r>
              <a:rPr lang="ru-RU" dirty="0"/>
              <a:t>актов;</a:t>
            </a:r>
          </a:p>
          <a:p>
            <a:r>
              <a:rPr lang="ru-RU" dirty="0"/>
              <a:t>- по приемке ПСД на ремонт лифтов – подписано </a:t>
            </a:r>
            <a:r>
              <a:rPr lang="ru-RU" b="1" dirty="0"/>
              <a:t>2</a:t>
            </a:r>
            <a:r>
              <a:rPr lang="ru-RU" dirty="0"/>
              <a:t> акта. 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endParaRPr lang="ru-RU" sz="2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52641" y="609600"/>
            <a:ext cx="8579616" cy="351000"/>
            <a:chOff x="0" y="7784"/>
            <a:chExt cx="8579616" cy="35100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7784"/>
              <a:ext cx="8579616" cy="351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 txBox="1"/>
            <p:nvPr/>
          </p:nvSpPr>
          <p:spPr>
            <a:xfrm>
              <a:off x="17134" y="24918"/>
              <a:ext cx="8545348" cy="316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переданные государственные полномочия города Москвы</a:t>
              </a:r>
              <a:endParaRPr lang="ru-RU" sz="1500" kern="1200" dirty="0"/>
            </a:p>
          </p:txBody>
        </p:sp>
      </p:grpSp>
      <p:sp>
        <p:nvSpPr>
          <p:cNvPr id="9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7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74316" y="897180"/>
            <a:ext cx="8716048" cy="928255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4. в сфере </a:t>
            </a:r>
            <a:r>
              <a:rPr lang="ru-RU" sz="2000" b="1" dirty="0">
                <a:solidFill>
                  <a:schemeClr val="tx1"/>
                </a:solidFill>
              </a:rPr>
              <a:t>размещения объектов капитального строительства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в 2019 году было принято 2 решения 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1520" y="1676965"/>
            <a:ext cx="8993133" cy="6066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5. в сфере </a:t>
            </a:r>
            <a:r>
              <a:rPr lang="ru-RU" sz="2000" dirty="0">
                <a:solidFill>
                  <a:schemeClr val="tx1"/>
                </a:solidFill>
              </a:rPr>
              <a:t>размещения некапитальных объектов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в 2019 году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5 решений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1514" y="2280552"/>
            <a:ext cx="8993139" cy="10137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6. По вопросам проведения </a:t>
            </a:r>
            <a:r>
              <a:rPr lang="ru-RU" sz="2000" dirty="0">
                <a:solidFill>
                  <a:schemeClr val="tx1"/>
                </a:solidFill>
              </a:rPr>
              <a:t>дополнительных мероприятий по социально-экономическому развитию района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Южное Медведково города Москвы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7 решений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1513" y="3391025"/>
            <a:ext cx="8993139" cy="6982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в сфере работы с населением по месту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жительства -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4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решения.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1513" y="3997109"/>
            <a:ext cx="8993139" cy="10252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8. В рамках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полномочий вы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по рассмотрению документов для перевода жилого помещения в нежилое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многоквартирном жилом доме, принято 1 решение. 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94386" y="363962"/>
            <a:ext cx="8579616" cy="351000"/>
            <a:chOff x="0" y="7784"/>
            <a:chExt cx="8579616" cy="3510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7784"/>
              <a:ext cx="8579616" cy="351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 txBox="1"/>
            <p:nvPr/>
          </p:nvSpPr>
          <p:spPr>
            <a:xfrm>
              <a:off x="17134" y="24918"/>
              <a:ext cx="8545348" cy="316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переданные государственные полномочия города Москвы</a:t>
              </a:r>
              <a:endParaRPr lang="ru-RU" sz="1500" kern="1200" dirty="0"/>
            </a:p>
          </p:txBody>
        </p: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694386" y="5081867"/>
            <a:ext cx="9172716" cy="8851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В целях осуществления полномочий по согласованию мест размещения ярмарок выходного дня и проведению мониторинга их работы, принято 3 решения. 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11000973" y="613248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8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0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Устав муниципального округа,</a:t>
            </a:r>
            <a:b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формирование исполнения местного бюджета</a:t>
            </a:r>
            <a:endParaRPr lang="ru-RU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7420" y="203702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исключительной компетенции Совета депутатов находится: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принятие </a:t>
            </a:r>
            <a:r>
              <a:rPr lang="ru-RU" sz="2000" dirty="0">
                <a:solidFill>
                  <a:schemeClr val="tx1"/>
                </a:solidFill>
              </a:rPr>
              <a:t>Устава муниципального округа, внесение в него изменений и дополнений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рассмотрение </a:t>
            </a:r>
            <a:r>
              <a:rPr lang="ru-RU" sz="2000" dirty="0">
                <a:solidFill>
                  <a:schemeClr val="tx1"/>
                </a:solidFill>
              </a:rPr>
              <a:t>проекта местного бюджета, утверждение местного бюджета, осуществление контроля за его исполнением, утверждение отчета об исполнении местного бюджета</a:t>
            </a:r>
          </a:p>
          <a:p>
            <a:endParaRPr lang="ru-RU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11011133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9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606</TotalTime>
  <Words>1137</Words>
  <Application>Microsoft Office PowerPoint</Application>
  <PresentationFormat>Произвольный</PresentationFormat>
  <Paragraphs>178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Грань</vt:lpstr>
      <vt:lpstr>        </vt:lpstr>
      <vt:lpstr>Деятельность  главы муниципального округа</vt:lpstr>
      <vt:lpstr>За отчетный период 2019 года было проведено 14 заседаний Совета депутатов Всего рассмотрено 124 вопроса, принято 116 решений, из них 21 - протокольное.   </vt:lpstr>
      <vt:lpstr>В рамках реализации переданных государственных полномочий города Москвы в 2019 году рассмотрено и принято 53 решения Совета депутатов, что составляет 45,7% от всех принятых решений </vt:lpstr>
      <vt:lpstr>1. За период 2019 года, было принято 10 решений в сфере организации деятельности управы района и городских организаций </vt:lpstr>
      <vt:lpstr>2. В результате рассмотрения вопросов в сфере благоустройства было принято 19 решений, из них:   </vt:lpstr>
      <vt:lpstr>3. Участие депутатов в работе комиссий по открытию и приемке работ, в контроле за ходом выполнения работ по капитальному ремонту   </vt:lpstr>
      <vt:lpstr>4. в сфере размещения объектов капитального строительства в 2019 году было принято 2 решения   </vt:lpstr>
      <vt:lpstr>Устав муниципального округа, формирование исполнения местного бюджета</vt:lpstr>
      <vt:lpstr>Организация деятельности Совета депутатов</vt:lpstr>
      <vt:lpstr>Работа профильных комиссий Совета депутатов</vt:lpstr>
      <vt:lpstr>Программа  «Муниципальный контроль»</vt:lpstr>
      <vt:lpstr>Информирование</vt:lpstr>
      <vt:lpstr>Опубликование нормативно-правовых актов</vt:lpstr>
      <vt:lpstr>Взаимодействие с исполнительно-распорядительными органами государственной власти и местного самоуправления</vt:lpstr>
      <vt:lpstr>Приоритеты</vt:lpstr>
      <vt:lpstr>Выражаю слова благодарности жителям округа, управе района и администрации муниципального округа, депутатам прошлого и действующего созыва, общественным организациям и объединениям Южного Медведково за поддержку, взаимодействие и серьезную, конкретную работу по дальнейшему развитию нашего округа.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ГЛАВЫ МУНИЦИПАЛЬНОГО ОКРУГА  ЮЖНОЕ МЕДВЕДКОВО  о результатах деятельности  Совета депутатов  муниципального округа Южное Медведково в 2017 году</dc:title>
  <dc:creator>U022</dc:creator>
  <cp:lastModifiedBy>Irina Krasnopolskaya</cp:lastModifiedBy>
  <cp:revision>117</cp:revision>
  <dcterms:created xsi:type="dcterms:W3CDTF">2018-04-17T07:10:42Z</dcterms:created>
  <dcterms:modified xsi:type="dcterms:W3CDTF">2020-05-22T13:09:00Z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655156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