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0" r:id="rId1"/>
  </p:sldMasterIdLst>
  <p:sldIdLst>
    <p:sldId id="256" r:id="rId2"/>
    <p:sldId id="257" r:id="rId3"/>
    <p:sldId id="263" r:id="rId4"/>
    <p:sldId id="305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98" r:id="rId22"/>
    <p:sldId id="307" r:id="rId23"/>
    <p:sldId id="306" r:id="rId24"/>
    <p:sldId id="302" r:id="rId25"/>
    <p:sldId id="300" r:id="rId26"/>
    <p:sldId id="262" r:id="rId27"/>
    <p:sldId id="283" r:id="rId28"/>
    <p:sldId id="290" r:id="rId29"/>
    <p:sldId id="289" r:id="rId30"/>
    <p:sldId id="288" r:id="rId31"/>
    <p:sldId id="287" r:id="rId32"/>
    <p:sldId id="286" r:id="rId33"/>
    <p:sldId id="285" r:id="rId34"/>
    <p:sldId id="284" r:id="rId35"/>
    <p:sldId id="294" r:id="rId36"/>
    <p:sldId id="293" r:id="rId37"/>
    <p:sldId id="292" r:id="rId38"/>
    <p:sldId id="295" r:id="rId39"/>
    <p:sldId id="282" r:id="rId40"/>
    <p:sldId id="296" r:id="rId41"/>
    <p:sldId id="258" r:id="rId42"/>
    <p:sldId id="259" r:id="rId43"/>
    <p:sldId id="260" r:id="rId44"/>
    <p:sldId id="308" r:id="rId45"/>
    <p:sldId id="309" r:id="rId46"/>
    <p:sldId id="310" r:id="rId47"/>
    <p:sldId id="311" r:id="rId48"/>
    <p:sldId id="313" r:id="rId49"/>
    <p:sldId id="312" r:id="rId50"/>
    <p:sldId id="280" r:id="rId51"/>
    <p:sldId id="281" r:id="rId5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4" autoAdjust="0"/>
    <p:restoredTop sz="94660"/>
  </p:normalViewPr>
  <p:slideViewPr>
    <p:cSldViewPr snapToGrid="0">
      <p:cViewPr>
        <p:scale>
          <a:sx n="115" d="100"/>
          <a:sy n="115" d="100"/>
        </p:scale>
        <p:origin x="-17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Driver\Desktop\&#1053;&#1086;&#1074;&#1072;&#1103;%20&#1087;&#1072;&#1087;&#1082;&#1072;\5.&#1057;&#1090;&#1086;&#1103;&#1082;&#1080;%2018.10%20&#8212;%20&#1089;&#1074;&#1086;&#1076;%20&#1074;%20&#1088;&#1072;&#1073;&#1086;&#1090;&#1077;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Driver\Desktop\&#1053;&#1086;&#1074;&#1072;&#1103;%20&#1087;&#1072;&#1087;&#1082;&#1072;\5.&#1057;&#1090;&#1086;&#1103;&#1082;&#1080;%2018.10%20&#8212;%20&#1089;&#1074;&#1086;&#1076;%20&#1074;%20&#1088;&#1072;&#1073;&#1086;&#1090;&#1077;%20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Driver\Desktop\&#1053;&#1086;&#1074;&#1072;&#1103;%20&#1087;&#1072;&#1087;&#1082;&#1072;\5.&#1057;&#1090;&#1086;&#1103;&#1082;&#1080;%2018.10%20&#8212;%20&#1089;&#1074;&#1086;&#1076;%20&#1074;%20&#1088;&#1072;&#1073;&#1086;&#1090;&#1077;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obshiy04\Desktop\&#1092;&#1086;&#1090;&#1086;%20&#1076;&#1083;&#1103;%20&#1087;&#1088;&#1077;&#1079;&#1099;\&#1086;&#1073;&#1097;&#1080;&#1081;\&#1082;&#1086;&#1083;%20&#1074;&#1086;%20&#1086;&#1073;&#1088;&#1072;&#1097;&#1077;&#1085;&#1080;&#1081;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C:\Users\obshiy04\Desktop\&#1092;&#1086;&#1090;&#1086;%20&#1076;&#1083;&#1103;%20&#1087;&#1088;&#1077;&#1079;&#1099;\&#1102;&#1088;%20&#1086;&#1090;&#1076;&#1077;&#1083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cap="all" baseline="0">
                <a:solidFill>
                  <a:schemeClr val="accent6"/>
                </a:solidFill>
                <a:effectLst/>
              </a:rPr>
              <a:t>Проспект мира, дом 131</a:t>
            </a:r>
            <a:br>
              <a:rPr lang="ru-RU" sz="1400" b="1" i="0" cap="all" baseline="0">
                <a:solidFill>
                  <a:schemeClr val="accent6"/>
                </a:solidFill>
                <a:effectLst/>
              </a:rPr>
            </a:br>
            <a:r>
              <a:rPr lang="ru-RU" sz="1400" b="1" i="0" cap="all" baseline="0">
                <a:solidFill>
                  <a:schemeClr val="accent6"/>
                </a:solidFill>
                <a:effectLst/>
              </a:rPr>
              <a:t>Замена стояков ХВС,ГВС, ЦО</a:t>
            </a:r>
            <a:endParaRPr lang="en-GB">
              <a:solidFill>
                <a:schemeClr val="accent6"/>
              </a:solidFill>
              <a:effectLst/>
            </a:endParaRPr>
          </a:p>
        </c:rich>
      </c:tx>
      <c:layout>
        <c:manualLayout>
          <c:xMode val="edge"/>
          <c:yMode val="edge"/>
          <c:x val="0.2279133210201418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8855063205659733E-2"/>
          <c:y val="0.17171296296296298"/>
          <c:w val="0.9035688648342548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'в работе'!$I$31</c:f>
              <c:strCache>
                <c:ptCount val="1"/>
                <c:pt idx="0">
                  <c:v>Общее кол-во квартир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57641027486074E-2"/>
                  <c:y val="-8.6272309373860226E-3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="" xmlns:r="http://schemas.openxmlformats.org/officeDocument/2006/relationships" xmlns:c16r2="http://schemas.microsoft.com/office/drawing/2015/06/chart"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0575"/>
                        <a:gd name="adj2" fmla="val 185473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0-C303-4459-96F8-4DC9140A446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'в работе'!$H$32:$H$34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работе'!$I$32:$I$34</c:f>
              <c:numCache>
                <c:formatCode>0</c:formatCode>
                <c:ptCount val="3"/>
                <c:pt idx="0">
                  <c:v>71</c:v>
                </c:pt>
                <c:pt idx="1">
                  <c:v>71</c:v>
                </c:pt>
                <c:pt idx="2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03-4459-96F8-4DC9140A446E}"/>
            </c:ext>
          </c:extLst>
        </c:ser>
        <c:ser>
          <c:idx val="2"/>
          <c:order val="1"/>
          <c:tx>
            <c:strRef>
              <c:f>'в работе'!$K$31</c:f>
              <c:strCache>
                <c:ptCount val="1"/>
                <c:pt idx="0">
                  <c:v>Квартир сделано 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757607196008538E-2"/>
                  <c:y val="-6.94444444444444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303-4459-96F8-4DC9140A446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0E6ACAC-3E4C-4E38-9D31-FFC47BCD4875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8C63B5D6-524D-45B6-84A7-BF9F1B4777A8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03-4459-96F8-4DC9140A446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18000" tIns="18000" rIns="18000" bIns="1800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'в работе'!$H$32:$H$34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работе'!$K$32:$K$34</c:f>
              <c:numCache>
                <c:formatCode>0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03-4459-96F8-4DC9140A446E}"/>
            </c:ext>
          </c:extLst>
        </c:ser>
        <c:ser>
          <c:idx val="1"/>
          <c:order val="2"/>
          <c:tx>
            <c:strRef>
              <c:f>'в работе'!$J$31</c:f>
              <c:strCache>
                <c:ptCount val="1"/>
                <c:pt idx="0">
                  <c:v>Всего в доступе 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3440030515667642E-2"/>
                  <c:y val="8.6272309373860035E-3"/>
                </c:manualLayout>
              </c:layout>
              <c:tx>
                <c:rich>
                  <a:bodyPr/>
                  <a:lstStyle/>
                  <a:p>
                    <a:fld id="{D60151BE-F12F-4918-A3ED-CF386E030FAF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; 56 %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303-4459-96F8-4DC9140A446E}"/>
                </c:ext>
              </c:extLst>
            </c:dLbl>
            <c:dLbl>
              <c:idx val="1"/>
              <c:layout>
                <c:manualLayout>
                  <c:x val="4.6792969394277038E-2"/>
                  <c:y val="-3.9541018348467721E-17"/>
                </c:manualLayout>
              </c:layout>
              <c:tx>
                <c:rich>
                  <a:bodyPr/>
                  <a:lstStyle/>
                  <a:p>
                    <a:fld id="{1DA17FF4-8535-4514-BAE2-2E9F7D8AF55F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56 %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303-4459-96F8-4DC9140A446E}"/>
                </c:ext>
              </c:extLst>
            </c:dLbl>
            <c:dLbl>
              <c:idx val="2"/>
              <c:layout>
                <c:manualLayout>
                  <c:x val="3.0535307308310368E-2"/>
                  <c:y val="-0.11215400218601804"/>
                </c:manualLayout>
              </c:layout>
              <c:tx>
                <c:rich>
                  <a:bodyPr/>
                  <a:lstStyle/>
                  <a:p>
                    <a:fld id="{F205AABA-650C-4F45-B75E-5D5EEB885CAD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56 %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303-4459-96F8-4DC9140A446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'в работе'!$H$32:$H$34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работе'!$J$32:$J$34</c:f>
              <c:numCache>
                <c:formatCode>0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303-4459-96F8-4DC9140A4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7"/>
        <c:overlap val="-100"/>
        <c:axId val="98604928"/>
        <c:axId val="112514560"/>
      </c:barChart>
      <c:catAx>
        <c:axId val="9860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514560"/>
        <c:crosses val="autoZero"/>
        <c:auto val="1"/>
        <c:lblAlgn val="ctr"/>
        <c:lblOffset val="100"/>
        <c:noMultiLvlLbl val="0"/>
      </c:catAx>
      <c:valAx>
        <c:axId val="11251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60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977009377283106E-2"/>
          <c:y val="0.80369992724595007"/>
          <c:w val="0.95590285263882835"/>
          <c:h val="0.17041837994189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cap="all" baseline="0">
                <a:solidFill>
                  <a:schemeClr val="accent6"/>
                </a:solidFill>
                <a:effectLst/>
              </a:rPr>
              <a:t>Ясный пр. дом 26 к 3</a:t>
            </a:r>
            <a:br>
              <a:rPr lang="ru-RU" sz="1400" b="1" i="0" cap="all" baseline="0">
                <a:solidFill>
                  <a:schemeClr val="accent6"/>
                </a:solidFill>
                <a:effectLst/>
              </a:rPr>
            </a:br>
            <a:r>
              <a:rPr lang="ru-RU" sz="1400" b="1" i="0" cap="all" baseline="0">
                <a:solidFill>
                  <a:schemeClr val="accent6"/>
                </a:solidFill>
                <a:effectLst/>
              </a:rPr>
              <a:t>Замена стояков ХВС,ГВС, ЦО</a:t>
            </a:r>
            <a:endParaRPr lang="en-GB">
              <a:solidFill>
                <a:schemeClr val="accent6"/>
              </a:solidFill>
              <a:effectLst/>
            </a:endParaRPr>
          </a:p>
        </c:rich>
      </c:tx>
      <c:layout>
        <c:manualLayout>
          <c:xMode val="edge"/>
          <c:yMode val="edge"/>
          <c:x val="0.2279133210201418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8855063205659733E-2"/>
          <c:y val="0.17171296296296298"/>
          <c:w val="0.9035688648342548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'в работе'!$I$41</c:f>
              <c:strCache>
                <c:ptCount val="1"/>
                <c:pt idx="0">
                  <c:v>Общее кол-во квартир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D05BCCC-B5CD-4E82-ABD3-C83ADCD4AC6D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16732AE6-2BF0-47E4-8361-F2B53D771388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0A-418A-A13F-36C743E92E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C801DE4-C5BA-4800-A6AD-E88C62E28952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72F36FB3-4389-447B-99D8-3469DB50D022}" type="VALUE">
                      <a:rPr lang="ru-RU" baseline="0"/>
                      <a:pPr/>
                      <a:t>[ЗНАЧЕНИЕ]</a:t>
                    </a:fld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0A-418A-A13F-36C743E92E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1FDE085-3C32-40AE-9E84-2B375B53D016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1E5C3403-8EE3-405B-90E8-517FE71E73A3}" type="VALUE">
                      <a:rPr lang="ru-RU" baseline="0"/>
                      <a:pPr/>
                      <a:t>[ЗНАЧЕНИЕ]</a:t>
                    </a:fld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40A-418A-A13F-36C743E92EF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'в работе'!$H$42:$H$44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работе'!$I$42:$I$44</c:f>
              <c:numCache>
                <c:formatCode>0</c:formatCode>
                <c:ptCount val="3"/>
                <c:pt idx="0">
                  <c:v>109</c:v>
                </c:pt>
                <c:pt idx="1">
                  <c:v>109</c:v>
                </c:pt>
                <c:pt idx="2">
                  <c:v>109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40A-418A-A13F-36C743E92EFF}"/>
            </c:ext>
          </c:extLst>
        </c:ser>
        <c:ser>
          <c:idx val="2"/>
          <c:order val="1"/>
          <c:tx>
            <c:strRef>
              <c:f>'в работе'!$K$41</c:f>
              <c:strCache>
                <c:ptCount val="1"/>
                <c:pt idx="0">
                  <c:v>Квартир сделано 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8617151-02C1-4BCB-B5ED-BBB9088A21BA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5D9A4AE7-696F-4990-BFB8-5B43EB754441}" type="VALUE">
                      <a:rPr lang="ru-RU" baseline="0"/>
                      <a:pPr/>
                      <a:t>[ЗНАЧЕНИЕ]</a:t>
                    </a:fld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40A-418A-A13F-36C743E92E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953816D-CB44-43C8-86FE-82F68A868DB7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041BC06B-739E-40C4-8E77-AD9B697F4E57}" type="VALUE">
                      <a:rPr lang="ru-RU" baseline="0"/>
                      <a:pPr/>
                      <a:t>[ЗНАЧЕНИЕ]</a:t>
                    </a:fld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40A-418A-A13F-36C743E92E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511DCC1-A9AF-4C25-914D-BF273CCB4524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fld id="{E7EF57D6-6469-450D-A003-EBD96FDA9BCE}" type="VALUE">
                      <a:rPr lang="ru-RU" baseline="0"/>
                      <a:pPr/>
                      <a:t>[ЗНАЧЕНИЕ]</a:t>
                    </a:fld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кв.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40A-418A-A13F-36C743E92EF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'в работе'!$H$42:$H$44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работе'!$K$42:$K$44</c:f>
              <c:numCache>
                <c:formatCode>0</c:formatCode>
                <c:ptCount val="3"/>
                <c:pt idx="0">
                  <c:v>63</c:v>
                </c:pt>
                <c:pt idx="1">
                  <c:v>63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40A-418A-A13F-36C743E92EFF}"/>
            </c:ext>
          </c:extLst>
        </c:ser>
        <c:ser>
          <c:idx val="1"/>
          <c:order val="2"/>
          <c:tx>
            <c:strRef>
              <c:f>'в работе'!$J$41</c:f>
              <c:strCache>
                <c:ptCount val="1"/>
                <c:pt idx="0">
                  <c:v>Всего в доступе 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4965298902535785E-2"/>
                  <c:y val="4.744977015562294E-2"/>
                </c:manualLayout>
              </c:layout>
              <c:tx>
                <c:rich>
                  <a:bodyPr/>
                  <a:lstStyle/>
                  <a:p>
                    <a:fld id="{5D0D22CF-A081-4136-B15E-0F20B23236A3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58%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40A-418A-A13F-36C743E92EFF}"/>
                </c:ext>
              </c:extLst>
            </c:dLbl>
            <c:dLbl>
              <c:idx val="1"/>
              <c:layout>
                <c:manualLayout>
                  <c:x val="6.0459384746181295E-2"/>
                  <c:y val="4.744977015562294E-2"/>
                </c:manualLayout>
              </c:layout>
              <c:tx>
                <c:rich>
                  <a:bodyPr/>
                  <a:lstStyle/>
                  <a:p>
                    <a:fld id="{39C04C98-B255-48AC-B9A6-A973144D6527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58%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40A-418A-A13F-36C743E92EFF}"/>
                </c:ext>
              </c:extLst>
            </c:dLbl>
            <c:dLbl>
              <c:idx val="2"/>
              <c:layout>
                <c:manualLayout>
                  <c:x val="3.4334272254571897E-2"/>
                  <c:y val="5.6077001093009018E-2"/>
                </c:manualLayout>
              </c:layout>
              <c:tx>
                <c:rich>
                  <a:bodyPr/>
                  <a:lstStyle/>
                  <a:p>
                    <a:fld id="{B006D2A3-24CD-42B9-BCEA-B356E9A3057A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58%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40A-418A-A13F-36C743E92EF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'в работе'!$H$42:$H$44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работе'!$J$42:$J$44</c:f>
              <c:numCache>
                <c:formatCode>0</c:formatCode>
                <c:ptCount val="3"/>
                <c:pt idx="0">
                  <c:v>63</c:v>
                </c:pt>
                <c:pt idx="1">
                  <c:v>63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40A-418A-A13F-36C743E92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7"/>
        <c:overlap val="-100"/>
        <c:axId val="93931008"/>
        <c:axId val="93932544"/>
      </c:barChart>
      <c:catAx>
        <c:axId val="9393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932544"/>
        <c:crosses val="autoZero"/>
        <c:auto val="1"/>
        <c:lblAlgn val="ctr"/>
        <c:lblOffset val="100"/>
        <c:noMultiLvlLbl val="0"/>
      </c:catAx>
      <c:valAx>
        <c:axId val="9393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93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662886541246345E-2"/>
          <c:y val="0.80369992724595007"/>
          <c:w val="0.97807384686825982"/>
          <c:h val="0.17041837994189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cap="all" baseline="0">
                <a:solidFill>
                  <a:schemeClr val="accent6"/>
                </a:solidFill>
                <a:effectLst/>
              </a:rPr>
              <a:t>Дежнева пр. дом 15 к 1</a:t>
            </a:r>
            <a:br>
              <a:rPr lang="ru-RU" sz="1400" b="1" i="0" cap="all" baseline="0">
                <a:solidFill>
                  <a:schemeClr val="accent6"/>
                </a:solidFill>
                <a:effectLst/>
              </a:rPr>
            </a:br>
            <a:r>
              <a:rPr lang="ru-RU" sz="1400" b="1" i="0" cap="all" baseline="0">
                <a:solidFill>
                  <a:schemeClr val="accent6"/>
                </a:solidFill>
                <a:effectLst/>
              </a:rPr>
              <a:t>Замена стояков ХВС,ГВС, ЦО</a:t>
            </a:r>
            <a:endParaRPr lang="en-GB">
              <a:solidFill>
                <a:schemeClr val="accent6"/>
              </a:solidFill>
              <a:effectLst/>
            </a:endParaRPr>
          </a:p>
        </c:rich>
      </c:tx>
      <c:layout>
        <c:manualLayout>
          <c:xMode val="edge"/>
          <c:yMode val="edge"/>
          <c:x val="0.2279133210201418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8855063205659733E-2"/>
          <c:y val="0.17171296296296298"/>
          <c:w val="0.9035688648342548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'в работе'!$I$36</c:f>
              <c:strCache>
                <c:ptCount val="1"/>
                <c:pt idx="0">
                  <c:v>Общее кол-во квартир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010110445712244"/>
                  <c:y val="5.607700109300901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41E-4571-B217-793CA298F44D}"/>
                </c:ext>
              </c:extLst>
            </c:dLbl>
            <c:dLbl>
              <c:idx val="1"/>
              <c:layout>
                <c:manualLayout>
                  <c:x val="0.11285363206855051"/>
                  <c:y val="6.901784749908802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41E-4571-B217-793CA298F44D}"/>
                </c:ext>
              </c:extLst>
            </c:dLbl>
            <c:dLbl>
              <c:idx val="2"/>
              <c:layout>
                <c:manualLayout>
                  <c:x val="0.12386374251426285"/>
                  <c:y val="6.470423203039499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41E-4571-B217-793CA298F44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'в работе'!$H$42:$H$44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работе'!$I$37:$I$39</c:f>
              <c:numCache>
                <c:formatCode>0</c:formatCode>
                <c:ptCount val="3"/>
                <c:pt idx="0">
                  <c:v>168</c:v>
                </c:pt>
                <c:pt idx="1">
                  <c:v>168</c:v>
                </c:pt>
                <c:pt idx="2">
                  <c:v>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41E-4571-B217-793CA298F44D}"/>
            </c:ext>
          </c:extLst>
        </c:ser>
        <c:ser>
          <c:idx val="2"/>
          <c:order val="1"/>
          <c:tx>
            <c:strRef>
              <c:f>'в работе'!$K$36</c:f>
              <c:strCache>
                <c:ptCount val="1"/>
                <c:pt idx="0">
                  <c:v>Квартир сделано 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'в работе'!$H$42:$H$44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работе'!$K$37:$K$39</c:f>
              <c:numCache>
                <c:formatCode>0</c:formatCode>
                <c:ptCount val="3"/>
                <c:pt idx="0">
                  <c:v>92</c:v>
                </c:pt>
                <c:pt idx="1">
                  <c:v>92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41E-4571-B217-793CA298F44D}"/>
            </c:ext>
          </c:extLst>
        </c:ser>
        <c:ser>
          <c:idx val="1"/>
          <c:order val="2"/>
          <c:tx>
            <c:strRef>
              <c:f>'в работе'!$J$36</c:f>
              <c:strCache>
                <c:ptCount val="1"/>
                <c:pt idx="0">
                  <c:v>Всего в доступе 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687641241889863E-2"/>
                  <c:y val="6.0390616561702026E-2"/>
                </c:manualLayout>
              </c:layout>
              <c:tx>
                <c:rich>
                  <a:bodyPr/>
                  <a:lstStyle/>
                  <a:p>
                    <a:fld id="{82340E0E-98E0-42A1-9F61-DFD5D58A7853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55%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41E-4571-B217-793CA298F44D}"/>
                </c:ext>
              </c:extLst>
            </c:dLbl>
            <c:dLbl>
              <c:idx val="1"/>
              <c:layout>
                <c:manualLayout>
                  <c:x val="4.9658662704983501E-2"/>
                  <c:y val="4.3136154686930016E-2"/>
                </c:manualLayout>
              </c:layout>
              <c:tx>
                <c:rich>
                  <a:bodyPr/>
                  <a:lstStyle/>
                  <a:p>
                    <a:fld id="{4A9BCDEC-8381-4CF0-9520-2E469D2F2697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</a:t>
                    </a:r>
                    <a:r>
                      <a:rPr lang="ru-RU" sz="800" b="0" i="0" u="none" strike="noStrike" kern="1200" baseline="0"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</a:rPr>
                      <a:t>55%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41E-4571-B217-793CA298F44D}"/>
                </c:ext>
              </c:extLst>
            </c:dLbl>
            <c:dLbl>
              <c:idx val="2"/>
              <c:layout>
                <c:manualLayout>
                  <c:x val="3.4334272254571897E-2"/>
                  <c:y val="7.7645078436473947E-2"/>
                </c:manualLayout>
              </c:layout>
              <c:tx>
                <c:rich>
                  <a:bodyPr/>
                  <a:lstStyle/>
                  <a:p>
                    <a:fld id="{50A8E29B-F68D-4532-80FE-F63EE9878F72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; 55%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41E-4571-B217-793CA298F44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'в работе'!$H$42:$H$44</c:f>
              <c:strCache>
                <c:ptCount val="3"/>
                <c:pt idx="0">
                  <c:v>ХВС</c:v>
                </c:pt>
                <c:pt idx="1">
                  <c:v>ГВС</c:v>
                </c:pt>
                <c:pt idx="2">
                  <c:v>ЦО</c:v>
                </c:pt>
              </c:strCache>
            </c:strRef>
          </c:cat>
          <c:val>
            <c:numRef>
              <c:f>'в работе'!$J$37:$J$39</c:f>
              <c:numCache>
                <c:formatCode>0</c:formatCode>
                <c:ptCount val="3"/>
                <c:pt idx="0">
                  <c:v>92</c:v>
                </c:pt>
                <c:pt idx="1">
                  <c:v>92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41E-4571-B217-793CA298F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7"/>
        <c:overlap val="-100"/>
        <c:axId val="98375552"/>
        <c:axId val="98377088"/>
      </c:barChart>
      <c:catAx>
        <c:axId val="9837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377088"/>
        <c:crosses val="autoZero"/>
        <c:auto val="1"/>
        <c:lblAlgn val="ctr"/>
        <c:lblOffset val="100"/>
        <c:noMultiLvlLbl val="0"/>
      </c:catAx>
      <c:valAx>
        <c:axId val="9837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37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748383655962026E-2"/>
          <c:y val="0.80369992724595007"/>
          <c:w val="0.94204598124543382"/>
          <c:h val="0.17041837994189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поступивших на рассмотрение документов в 2020 и 2021 годах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Лист2!$B$4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Лист2!$D$3:$E$3</c:f>
              <c:strCache>
                <c:ptCount val="2"/>
                <c:pt idx="0">
                  <c:v>Служебные документы</c:v>
                </c:pt>
                <c:pt idx="1">
                  <c:v>Обращения граждан</c:v>
                </c:pt>
              </c:strCache>
            </c:strRef>
          </c:cat>
          <c:val>
            <c:numRef>
              <c:f>Лист2!$D$4:$E$4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22-44DC-8375-298AB1E409E4}"/>
            </c:ext>
          </c:extLst>
        </c:ser>
        <c:ser>
          <c:idx val="1"/>
          <c:order val="1"/>
          <c:tx>
            <c:strRef>
              <c:f>Лист2!$B$5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Лист2!$D$3:$E$3</c:f>
              <c:strCache>
                <c:ptCount val="2"/>
                <c:pt idx="0">
                  <c:v>Служебные документы</c:v>
                </c:pt>
                <c:pt idx="1">
                  <c:v>Обращения граждан</c:v>
                </c:pt>
              </c:strCache>
            </c:strRef>
          </c:cat>
          <c:val>
            <c:numRef>
              <c:f>Лист2!$D$5:$E$5</c:f>
              <c:numCache>
                <c:formatCode>General</c:formatCode>
                <c:ptCount val="2"/>
                <c:pt idx="0">
                  <c:v>7272</c:v>
                </c:pt>
                <c:pt idx="1">
                  <c:v>3019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22-44DC-8375-298AB1E409E4}"/>
            </c:ext>
          </c:extLst>
        </c:ser>
        <c:ser>
          <c:idx val="2"/>
          <c:order val="2"/>
          <c:tx>
            <c:strRef>
              <c:f>Лист2!$B$6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Лист2!$D$3:$E$3</c:f>
              <c:strCache>
                <c:ptCount val="2"/>
                <c:pt idx="0">
                  <c:v>Служебные документы</c:v>
                </c:pt>
                <c:pt idx="1">
                  <c:v>Обращения граждан</c:v>
                </c:pt>
              </c:strCache>
            </c:strRef>
          </c:cat>
          <c:val>
            <c:numRef>
              <c:f>Лист2!$D$6:$E$6</c:f>
              <c:numCache>
                <c:formatCode>General</c:formatCode>
                <c:ptCount val="2"/>
                <c:pt idx="0">
                  <c:v>8154</c:v>
                </c:pt>
                <c:pt idx="1">
                  <c:v>19274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22-44DC-8375-298AB1E409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8588544"/>
        <c:axId val="118590080"/>
      </c:barChart>
      <c:catAx>
        <c:axId val="11858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8590080"/>
        <c:crosses val="autoZero"/>
        <c:auto val="1"/>
        <c:lblAlgn val="ctr"/>
        <c:lblOffset val="100"/>
        <c:noMultiLvlLbl val="0"/>
      </c:catAx>
      <c:valAx>
        <c:axId val="11859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858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09186945767844"/>
          <c:y val="5.907749417672041E-2"/>
          <c:w val="0.59359142437563306"/>
          <c:h val="0.72261595855177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explosion val="2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7F-4B32-B58E-1DFCB027C5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7F-4B32-B58E-1DFCB027C5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7F-4B32-B58E-1DFCB027C552}"/>
              </c:ext>
            </c:extLst>
          </c:dPt>
          <c:dLbls>
            <c:dLbl>
              <c:idx val="2"/>
              <c:layout>
                <c:manualLayout>
                  <c:x val="4.8914193674503573E-2"/>
                  <c:y val="0.1181601509443239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87F-4B32-B58E-1DFCB027C55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поступило сообщений</c:v>
                </c:pt>
                <c:pt idx="1">
                  <c:v>Обещаний на контроле</c:v>
                </c:pt>
                <c:pt idx="2">
                  <c:v>Всего не опубликовано ответов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4086</c:v>
                </c:pt>
                <c:pt idx="1">
                  <c:v>112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87F-4B32-B58E-1DFCB027C55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1669073825459989E-2"/>
          <c:y val="0.79495369033059016"/>
          <c:w val="0.93473146447340572"/>
          <c:h val="0.1812607784449538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69735498320931"/>
          <c:y val="5.1905657392220368E-2"/>
          <c:w val="0.57798340647082891"/>
          <c:h val="0.5899376963885534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Pt>
            <c:idx val="0"/>
            <c:bubble3D val="0"/>
            <c:explosion val="28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5F-40D3-85A9-26B8A3C968D3}"/>
              </c:ext>
            </c:extLst>
          </c:dPt>
          <c:dPt>
            <c:idx val="1"/>
            <c:bubble3D val="0"/>
            <c:explosion val="32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5F-40D3-85A9-26B8A3C968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05F-40D3-85A9-26B8A3C968D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поступило сообщений</c:v>
                </c:pt>
                <c:pt idx="1">
                  <c:v>Обещаний на контроле</c:v>
                </c:pt>
                <c:pt idx="2">
                  <c:v>Всего не опубликовано ответов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3609</c:v>
                </c:pt>
                <c:pt idx="1">
                  <c:v>672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05F-40D3-85A9-26B8A3C968D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357549643730628"/>
          <c:y val="0.70179330661748074"/>
          <c:w val="0.79347217194325981"/>
          <c:h val="0.295851783092910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2407214819077"/>
          <c:y val="4.7811446343290008E-2"/>
          <c:w val="0.66639185005267954"/>
          <c:h val="0.682867330687279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BD-428E-8C18-E1082CEA2F96}"/>
              </c:ext>
            </c:extLst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BD-428E-8C18-E1082CEA2F96}"/>
              </c:ext>
            </c:extLst>
          </c:dPt>
          <c:dPt>
            <c:idx val="2"/>
            <c:bubble3D val="0"/>
            <c:explosion val="14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BD-428E-8C18-E1082CEA2F9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поступило сообщений</c:v>
                </c:pt>
                <c:pt idx="1">
                  <c:v>Обещаний на контроле</c:v>
                </c:pt>
                <c:pt idx="2">
                  <c:v>всего не опубликовано ответов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3500</c:v>
                </c:pt>
                <c:pt idx="1">
                  <c:v>363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9BD-428E-8C18-E1082CEA2F9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6532783104373869E-2"/>
          <c:y val="0.80311312805161883"/>
          <c:w val="0.89834033459685148"/>
          <c:h val="0.185671195335213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65509018523847"/>
          <c:y val="5.8886935174597012E-2"/>
          <c:w val="0.66639185005267954"/>
          <c:h val="0.682867330687279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BD-428E-8C18-E1082CEA2F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BD-428E-8C18-E1082CEA2F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BD-428E-8C18-E1082CEA2F96}"/>
              </c:ext>
            </c:extLst>
          </c:dPt>
          <c:dLbls>
            <c:dLbl>
              <c:idx val="2"/>
              <c:layout>
                <c:manualLayout>
                  <c:x val="5.4254544154767638E-2"/>
                  <c:y val="0.1066292687234081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9BD-428E-8C18-E1082CEA2F9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поступило сообщений</c:v>
                </c:pt>
                <c:pt idx="1">
                  <c:v>Обещаний на контроле</c:v>
                </c:pt>
                <c:pt idx="2">
                  <c:v>всего не опубликовано ответов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3731</c:v>
                </c:pt>
                <c:pt idx="1">
                  <c:v>240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9BD-428E-8C18-E1082CEA2F9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6532783104373869E-2"/>
          <c:y val="0.80311312805161883"/>
          <c:w val="0.93346721689562617"/>
          <c:h val="0.196886871948381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671508152585025"/>
          <c:y val="8.79951278939777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Сумма дебиторской задолженности,
млн руб.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Лист1!$B$4:$B$15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Лист1!$C$4:$C$15</c:f>
              <c:numCache>
                <c:formatCode>General</c:formatCode>
                <c:ptCount val="12"/>
                <c:pt idx="0">
                  <c:v>194.19</c:v>
                </c:pt>
                <c:pt idx="1">
                  <c:v>188.35</c:v>
                </c:pt>
                <c:pt idx="2">
                  <c:v>177.38</c:v>
                </c:pt>
                <c:pt idx="3">
                  <c:v>169.44</c:v>
                </c:pt>
                <c:pt idx="4">
                  <c:v>165.23</c:v>
                </c:pt>
                <c:pt idx="5">
                  <c:v>159.93</c:v>
                </c:pt>
                <c:pt idx="6">
                  <c:v>151.69999999999999</c:v>
                </c:pt>
                <c:pt idx="7">
                  <c:v>138.08000000000001</c:v>
                </c:pt>
                <c:pt idx="8">
                  <c:v>136.91999999999999</c:v>
                </c:pt>
                <c:pt idx="9">
                  <c:v>133.09</c:v>
                </c:pt>
                <c:pt idx="10">
                  <c:v>131.59</c:v>
                </c:pt>
                <c:pt idx="11">
                  <c:v>124.9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22-46B0-9EF4-2B2215164A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8597504"/>
        <c:axId val="118885376"/>
      </c:barChart>
      <c:catAx>
        <c:axId val="11859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8885376"/>
        <c:crosses val="autoZero"/>
        <c:auto val="1"/>
        <c:lblAlgn val="ctr"/>
        <c:lblOffset val="100"/>
        <c:noMultiLvlLbl val="0"/>
      </c:catAx>
      <c:valAx>
        <c:axId val="11888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59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2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44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9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53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6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9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4687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3005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2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4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3429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9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5BF7D-25EF-4A01-8BEA-E77171D30B4C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7E544-87CA-4DA4-AFF3-5F251ABD4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34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chart" Target="../charts/chart5.xm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chart" Target="../charts/chart6.xm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11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11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edvedkovo_onlin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hyperlink" Target="https://vk.com/best_svao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G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23974" y="1845101"/>
            <a:ext cx="8353426" cy="3326974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Monotype Corsiva" panose="03010101010201010101" pitchFamily="66" charset="0"/>
              </a:rPr>
              <a:t>Отчет </a:t>
            </a:r>
            <a:r>
              <a:rPr lang="ru-RU" sz="4000" b="1" dirty="0" smtClean="0">
                <a:latin typeface="Monotype Corsiva" panose="03010101010201010101" pitchFamily="66" charset="0"/>
              </a:rPr>
              <a:t>о работе</a:t>
            </a:r>
          </a:p>
          <a:p>
            <a:r>
              <a:rPr lang="ru-RU" sz="4000" b="1" dirty="0" smtClean="0">
                <a:latin typeface="Monotype Corsiva" panose="03010101010201010101" pitchFamily="66" charset="0"/>
              </a:rPr>
              <a:t>ГБУ </a:t>
            </a:r>
            <a:r>
              <a:rPr lang="ru-RU" sz="4000" b="1" dirty="0">
                <a:latin typeface="Monotype Corsiva" panose="03010101010201010101" pitchFamily="66" charset="0"/>
              </a:rPr>
              <a:t>«</a:t>
            </a:r>
            <a:r>
              <a:rPr lang="ru-RU" sz="4000" b="1" dirty="0" err="1">
                <a:latin typeface="Monotype Corsiva" panose="03010101010201010101" pitchFamily="66" charset="0"/>
              </a:rPr>
              <a:t>Жилищник</a:t>
            </a:r>
            <a:r>
              <a:rPr lang="ru-RU" sz="4000" b="1" dirty="0">
                <a:latin typeface="Monotype Corsiva" panose="03010101010201010101" pitchFamily="66" charset="0"/>
              </a:rPr>
              <a:t>  </a:t>
            </a:r>
            <a:r>
              <a:rPr lang="ru-RU" sz="4000" b="1" dirty="0" smtClean="0">
                <a:latin typeface="Monotype Corsiva" panose="03010101010201010101" pitchFamily="66" charset="0"/>
              </a:rPr>
              <a:t>района </a:t>
            </a:r>
          </a:p>
          <a:p>
            <a:r>
              <a:rPr lang="ru-RU" sz="4000" b="1" dirty="0" smtClean="0">
                <a:latin typeface="Monotype Corsiva" panose="03010101010201010101" pitchFamily="66" charset="0"/>
              </a:rPr>
              <a:t>Южное </a:t>
            </a:r>
            <a:r>
              <a:rPr lang="ru-RU" sz="4000" b="1" dirty="0">
                <a:latin typeface="Monotype Corsiva" panose="03010101010201010101" pitchFamily="66" charset="0"/>
              </a:rPr>
              <a:t>Медведково» </a:t>
            </a:r>
            <a:endParaRPr lang="ru-RU" sz="4000" b="1" dirty="0" smtClean="0">
              <a:latin typeface="Monotype Corsiva" panose="03010101010201010101" pitchFamily="66" charset="0"/>
            </a:endParaRPr>
          </a:p>
          <a:p>
            <a:r>
              <a:rPr lang="ru-RU" sz="4000" b="1" dirty="0" smtClean="0">
                <a:latin typeface="Monotype Corsiva" panose="03010101010201010101" pitchFamily="66" charset="0"/>
              </a:rPr>
              <a:t>за </a:t>
            </a:r>
            <a:r>
              <a:rPr lang="ru-RU" sz="4000" b="1" dirty="0">
                <a:latin typeface="Monotype Corsiva" panose="03010101010201010101" pitchFamily="66" charset="0"/>
              </a:rPr>
              <a:t>2021 год</a:t>
            </a:r>
            <a:endParaRPr lang="ru-RU" sz="40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61" y="997375"/>
            <a:ext cx="3322439" cy="4384250"/>
          </a:xfrm>
          <a:prstGeom prst="rect">
            <a:avLst/>
          </a:prstGeom>
          <a:effectLst>
            <a:outerShdw blurRad="12065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9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225874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Выполненные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работы </a:t>
            </a:r>
            <a:endParaRPr lang="ru-RU" sz="2400" b="1" i="1" u="sng" dirty="0" smtClean="0">
              <a:latin typeface="Monotype Corsiva" panose="03010101010201010101" pitchFamily="66" charset="0"/>
              <a:ea typeface="+mn-ea"/>
              <a:cs typeface="+mn-cs"/>
            </a:endParaRPr>
          </a:p>
          <a:p>
            <a:pPr algn="ctr"/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по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замене стояков холодного, горячего водоснабжения и теплоснабжения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4867BFC4-D8C4-4159-BF54-822409D71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297590"/>
              </p:ext>
            </p:extLst>
          </p:nvPr>
        </p:nvGraphicFramePr>
        <p:xfrm>
          <a:off x="1373594" y="672859"/>
          <a:ext cx="4848302" cy="317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9EE5A89F-2C6A-4D2D-B05B-52F09386B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823734"/>
              </p:ext>
            </p:extLst>
          </p:nvPr>
        </p:nvGraphicFramePr>
        <p:xfrm>
          <a:off x="7306630" y="750500"/>
          <a:ext cx="4885370" cy="301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232D937A-BC02-49E4-B452-756305B0D6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446730"/>
              </p:ext>
            </p:extLst>
          </p:nvPr>
        </p:nvGraphicFramePr>
        <p:xfrm>
          <a:off x="4340112" y="3611415"/>
          <a:ext cx="5052366" cy="305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56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Дежнёва пр., дом 15 к 1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фасада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6E5F833-2A69-49A5-882F-9E5E3764A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91" y="1534872"/>
            <a:ext cx="2684433" cy="25663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DB5D46-B0AA-4EDB-919A-90A61FA4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3" y="4117976"/>
            <a:ext cx="5500650" cy="2450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443C7C5-BF48-4367-A2D7-14463EECF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309" y="1534872"/>
            <a:ext cx="2800355" cy="25663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663B769-6878-4C7A-BB88-7149F750C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757" y="1534872"/>
            <a:ext cx="2783882" cy="50341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C438B5-B777-4E74-8A48-4011CD87D1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6" y="1534872"/>
            <a:ext cx="2798012" cy="5034103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3C847017-3EDE-493B-A6E8-C87F3F611CDB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6B4D7C88-A3FA-420C-8CED-2DF01F6E73FA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Дежнёва пр., дом 15 к 1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разводящих магистралей холодного, горячего водоснабжения и теплоснабжения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B3303E48-4845-422B-A03B-450B50001E38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D313FA1-0D31-4033-8B15-6B33409F9971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736F18-ED0D-4CCE-9160-63383D6C6E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00"/>
          <a:stretch/>
        </p:blipFill>
        <p:spPr>
          <a:xfrm>
            <a:off x="6138203" y="1534872"/>
            <a:ext cx="2534305" cy="24319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3F0E169-3089-4E4C-AB91-ED11E89B3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07" y="1534873"/>
            <a:ext cx="3052684" cy="50455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D168DCE-9CC2-49EB-AD7D-A21781286A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5" b="13441"/>
          <a:stretch/>
        </p:blipFill>
        <p:spPr>
          <a:xfrm>
            <a:off x="6138204" y="4001103"/>
            <a:ext cx="2534303" cy="25793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C60538A-1144-47A8-B511-930655C0A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09" y="1534872"/>
            <a:ext cx="2472692" cy="50455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9ED8BF5-1301-4CF9-9247-C38DFDC40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89" y="1534872"/>
            <a:ext cx="2172110" cy="50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Дежнёва пр., дом 15 к 1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подъездов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B4521B1-A173-49E8-AE92-E6854E740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72" y="1534873"/>
            <a:ext cx="2660837" cy="25436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88A0CF1-5E92-409C-B4E6-2C2B96F60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81" y="1534873"/>
            <a:ext cx="3024814" cy="50371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86A4271-EFB0-4A16-BEA6-CA2AC25B1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94" y="1567842"/>
            <a:ext cx="2303977" cy="5012586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227C0BC8-8C79-4B28-B1D5-99D915960BDA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17BC47D6-EBB8-4DE8-9E66-D1E87F7970B4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3F1FA36A-6D1A-4BBC-B7D5-828048685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35" y="1559472"/>
            <a:ext cx="2303975" cy="50125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A41FDEF-0913-4002-8F68-ED5FE65EC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02" y="4101871"/>
            <a:ext cx="2666407" cy="24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Дежнёва пр., дом 15 к 1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пожарного водопровода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C671E1-2962-4EF0-86BD-6CA795C7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70" y="1559472"/>
            <a:ext cx="4805276" cy="5020956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60728A68-F85B-447F-B391-273FBDAC35DF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E9EEA6F2-870A-493C-B156-AAFD6953C28D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D2AD2CF-B036-4433-A418-50C471124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5" y="1559472"/>
            <a:ext cx="4780438" cy="50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Дежнёва пр., дом 15 к 1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кровли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1FF3EC-272A-4AD6-BA19-35BCD3FE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4" y="1534872"/>
            <a:ext cx="5850820" cy="5045556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F6A55C6-372E-4185-B9EF-2E553B3AB601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E6473DA-1A76-4F85-964B-BCE42C83C1B7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D5AED8-6239-4E65-A228-4E619C496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57" y="1559472"/>
            <a:ext cx="5595825" cy="50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Ясный пр., дом 26 к 3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фасада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F6A55C6-372E-4185-B9EF-2E553B3AB601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E6473DA-1A76-4F85-964B-BCE42C83C1B7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E001F8C-839E-494C-8D17-C39FCA2FD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5" y="1587077"/>
            <a:ext cx="2601818" cy="26287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14A4D2C-2650-4505-96A2-E6E1DB54F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7" y="4303532"/>
            <a:ext cx="2601818" cy="22768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C252F28-B684-4377-A5FC-82C0C94FAB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8"/>
          <a:stretch/>
        </p:blipFill>
        <p:spPr>
          <a:xfrm>
            <a:off x="3441392" y="1608825"/>
            <a:ext cx="2561129" cy="26069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65BD551-3261-4A0E-8D6A-579AD381B7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92" y="4299358"/>
            <a:ext cx="2561129" cy="22810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D475EEA-5735-4941-967C-4364ABFF15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 b="28380"/>
          <a:stretch/>
        </p:blipFill>
        <p:spPr>
          <a:xfrm>
            <a:off x="6214280" y="1608824"/>
            <a:ext cx="2602852" cy="26154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82A7E3D-70B0-4492-B4DF-79FC857DBA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b="18414"/>
          <a:stretch/>
        </p:blipFill>
        <p:spPr>
          <a:xfrm>
            <a:off x="6214280" y="4299357"/>
            <a:ext cx="2602852" cy="23127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5D0571C-AB20-4D7A-AF44-31C2B824AE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25720"/>
          <a:stretch/>
        </p:blipFill>
        <p:spPr>
          <a:xfrm>
            <a:off x="8935411" y="1631661"/>
            <a:ext cx="2346062" cy="25925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512A59B-C729-44C4-935F-4C84BC8187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3"/>
          <a:stretch/>
        </p:blipFill>
        <p:spPr>
          <a:xfrm>
            <a:off x="8935412" y="4303532"/>
            <a:ext cx="2346061" cy="22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кровли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F6A55C6-372E-4185-B9EF-2E553B3AB601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E6473DA-1A76-4F85-964B-BCE42C83C1B7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D55F676-D138-4BDC-8193-850EC74DEE4F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Ясный пр., дом 26 к 3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A02B1B-DC12-4284-835C-72FE269FD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5" y="1630984"/>
            <a:ext cx="2751889" cy="49494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44B0C4-CDE9-4B4E-B4C9-E8632A2D9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305" y="1630985"/>
            <a:ext cx="2751889" cy="49698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C9D4FC-36DF-4CC7-975C-5B74A6A06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54" y="1632640"/>
            <a:ext cx="2134052" cy="49477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5A929E8-4F5B-4E06-B1B0-7DB46AE3E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1590307"/>
            <a:ext cx="2737899" cy="49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Проспект Мира, дом 131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фасада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F6A55C6-372E-4185-B9EF-2E553B3AB601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E6473DA-1A76-4F85-964B-BCE42C83C1B7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33BB98-38F7-44F2-BCD3-BFC73C71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3" y="1534872"/>
            <a:ext cx="2639279" cy="50455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926231-6376-463F-AE6B-ABFFDE5FF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35" y="1559472"/>
            <a:ext cx="2639280" cy="23029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8E654A-2FDD-4D70-86F1-F421099B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36" y="3955376"/>
            <a:ext cx="2594492" cy="262505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D5985A49-7F46-4B65-97DF-78F470B91B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>
          <a:xfrm>
            <a:off x="6186586" y="1534872"/>
            <a:ext cx="2466975" cy="290262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9220791-3420-4B63-B129-9497D38D0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2" y="1534872"/>
            <a:ext cx="3003125" cy="290262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F1A7BB9-66D6-4B3D-B917-7C2D63F83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61" y="4471988"/>
            <a:ext cx="3003123" cy="212883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3997BB2A-BB2B-4144-B41D-B4EA68D514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-20" r="1446" b="41707"/>
          <a:stretch/>
        </p:blipFill>
        <p:spPr>
          <a:xfrm>
            <a:off x="6186586" y="4471988"/>
            <a:ext cx="2466975" cy="21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кровли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F6A55C6-372E-4185-B9EF-2E553B3AB601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E6473DA-1A76-4F85-964B-BCE42C83C1B7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FED72B5-6AAA-4074-9C7C-AA45F3BFA9C8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по адресу: Проспект Мира, дом 131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AB2184-26D2-4AF0-8B25-A0A16FB92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77" y="4067848"/>
            <a:ext cx="5585403" cy="2413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BF4E47-2F19-4E74-BE8C-3BAAE0936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82" y="1590308"/>
            <a:ext cx="5585403" cy="2413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26BE544-8315-402C-8A40-BEB047AFB6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" y="1590308"/>
            <a:ext cx="5206707" cy="2413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5E91B34-FD8D-445C-9C4D-E5104517F7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1" y="4085378"/>
            <a:ext cx="5206707" cy="23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33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903288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Управление многоквартирными домами </a:t>
            </a:r>
          </a:p>
          <a:p>
            <a:r>
              <a:rPr lang="ru-RU" b="1" i="1" u="sng" dirty="0" smtClean="0">
                <a:latin typeface="Monotype Corsiva" panose="03010101010201010101" pitchFamily="66" charset="0"/>
              </a:rPr>
              <a:t>Ремонт подъездов</a:t>
            </a:r>
            <a:endParaRPr lang="ru-RU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2879" y="1133476"/>
            <a:ext cx="116471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обслуживании ГБУ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Южное Медведково» в 2021 году находилось 123 многоквартирных дома. 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Общее количество  подъездов - 372. В 2021 году в рамках планово-предупредительного ремонта (ППР) были приведены в порядок   37 подъездов по 12-ти адресам многоквартирных домов.</a:t>
            </a:r>
          </a:p>
          <a:p>
            <a:pPr indent="450215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72" y="4911234"/>
            <a:ext cx="3393656" cy="172352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468839"/>
              </p:ext>
            </p:extLst>
          </p:nvPr>
        </p:nvGraphicFramePr>
        <p:xfrm>
          <a:off x="7714421" y="2236701"/>
          <a:ext cx="4115629" cy="4298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7370">
                  <a:extLst>
                    <a:ext uri="{9D8B030D-6E8A-4147-A177-3AD203B41FA5}">
                      <a16:colId xmlns:a16="http://schemas.microsoft.com/office/drawing/2014/main" xmlns="" val="1901661701"/>
                    </a:ext>
                  </a:extLst>
                </a:gridCol>
                <a:gridCol w="3178259">
                  <a:extLst>
                    <a:ext uri="{9D8B030D-6E8A-4147-A177-3AD203B41FA5}">
                      <a16:colId xmlns:a16="http://schemas.microsoft.com/office/drawing/2014/main" xmlns="" val="2968357954"/>
                    </a:ext>
                  </a:extLst>
                </a:gridCol>
              </a:tblGrid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Адреса МКД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06696930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д.14, корп.1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9727234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д.13, корп.4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13570114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25201184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д.27, корп.2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66363469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4892039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д.15, корп.2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61244014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д.17, корп.2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49217078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д.4, корп.3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86595922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д.14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6559893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д.28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42585970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д.12, корп.2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9161865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422910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д.3, корп.2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2138937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" y="2294722"/>
            <a:ext cx="3335717" cy="2449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35" y="2294722"/>
            <a:ext cx="3487733" cy="24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374489-10B6-4E3C-B173-7C50FED33DAA}"/>
              </a:ext>
            </a:extLst>
          </p:cNvPr>
          <p:cNvSpPr txBox="1">
            <a:spLocks/>
          </p:cNvSpPr>
          <p:nvPr/>
        </p:nvSpPr>
        <p:spPr>
          <a:xfrm>
            <a:off x="1373594" y="277572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подъездов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CB0368-DAC6-4EB9-B92B-C49A8A6BF3EC}"/>
              </a:ext>
            </a:extLst>
          </p:cNvPr>
          <p:cNvCxnSpPr>
            <a:cxnSpLocks/>
          </p:cNvCxnSpPr>
          <p:nvPr/>
        </p:nvCxnSpPr>
        <p:spPr>
          <a:xfrm>
            <a:off x="6096000" y="1534872"/>
            <a:ext cx="0" cy="5065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8F6A55C6-372E-4185-B9EF-2E553B3AB601}"/>
              </a:ext>
            </a:extLst>
          </p:cNvPr>
          <p:cNvSpPr txBox="1">
            <a:spLocks/>
          </p:cNvSpPr>
          <p:nvPr/>
        </p:nvSpPr>
        <p:spPr>
          <a:xfrm>
            <a:off x="2844254" y="1220962"/>
            <a:ext cx="521881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i="1" dirty="0">
                <a:solidFill>
                  <a:schemeClr val="accent1">
                    <a:lumMod val="75000"/>
                  </a:schemeClr>
                </a:solidFill>
              </a:rPr>
              <a:t>До</a:t>
            </a:r>
            <a:endParaRPr lang="en-GB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7E6473DA-1A76-4F85-964B-BCE42C83C1B7}"/>
              </a:ext>
            </a:extLst>
          </p:cNvPr>
          <p:cNvSpPr txBox="1">
            <a:spLocks/>
          </p:cNvSpPr>
          <p:nvPr/>
        </p:nvSpPr>
        <p:spPr>
          <a:xfrm>
            <a:off x="8514421" y="1190126"/>
            <a:ext cx="622889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После</a:t>
            </a:r>
            <a:endParaRPr lang="en-GB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D0E9D1B-FC52-4F8E-85B7-77AE9ADA29AB}"/>
              </a:ext>
            </a:extLst>
          </p:cNvPr>
          <p:cNvSpPr txBox="1">
            <a:spLocks/>
          </p:cNvSpPr>
          <p:nvPr/>
        </p:nvSpPr>
        <p:spPr>
          <a:xfrm>
            <a:off x="1373594" y="749267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по адресу: Проспект Мира, дом 131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A302511-6381-4F61-9FCC-3DDD5220F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16" y="1559472"/>
            <a:ext cx="2643348" cy="5041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B72F14-7A2D-4122-BC9C-91B3328EF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79" y="1559472"/>
            <a:ext cx="2829609" cy="50659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DD67B9C-CBEE-4B2C-B010-5A39ECE8D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2" y="1534872"/>
            <a:ext cx="2739467" cy="50455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D6A700C-31ED-4190-8B2D-95D41CB5E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30" y="1559472"/>
            <a:ext cx="2643349" cy="50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672" y="0"/>
            <a:ext cx="8610599" cy="107346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Благоустройство района</a:t>
            </a:r>
            <a:endParaRPr lang="ru-RU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7261" y="861030"/>
            <a:ext cx="11354034" cy="332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ГБУ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Южное Медведково» в рамках государственного задания в 2021 году выполнялись работы по содержанию 167 дворовых территорий, 14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дорожного хозяйства, 19 объектов озеленения </a:t>
            </a:r>
            <a:b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2 категории.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Общая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дворовых территорий составляет 1 261 462,81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площадь ручной уборки составляет: 1 157 260,55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механизированной – 104 202,26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дворовых территориях расположено 125 детских площадок, 51 спортивная площадка, 113 контейнерных площадок, 19 бункерных площадок.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Общая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объектов дорожного хозяйства составляет -  217 257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площадь ручной уборки составляет: 35 468,6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механизированной – 181 788,4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балансе ГБУ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Южное Медведково» находится: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- 15 объектов озеленения 2-й категории площадью 539 092,10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озеленения 1-й категории общей площадью – 355 252, 09 кв. 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blag00\Downloads\WhatsApp Image 2021-11-04 at 13.43.58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86" y="4291363"/>
            <a:ext cx="2765123" cy="21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blag00\Downloads\IMG_58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64" y="4291362"/>
            <a:ext cx="2608964" cy="217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blag00\Downloads\WhatsApp Image 2021-11-13 at 16.23.34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" y="4291362"/>
            <a:ext cx="2463874" cy="217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blag00\Downloads\WhatsApp Image 2021-11-29 at 10.11.2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683" y="4291362"/>
            <a:ext cx="2626961" cy="2179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1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696" y="-32565"/>
            <a:ext cx="8610599" cy="1073469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Благоустройство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дворовых территорий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4965" y="781000"/>
            <a:ext cx="5626456" cy="736702"/>
          </a:xfrm>
        </p:spPr>
        <p:txBody>
          <a:bodyPr/>
          <a:lstStyle/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Выполнение работ по ремонту </a:t>
            </a:r>
            <a:r>
              <a:rPr lang="ru-RU" sz="2000" b="1" dirty="0" smtClean="0">
                <a:latin typeface="Monotype Corsiva" panose="03010101010201010101" pitchFamily="66" charset="0"/>
              </a:rPr>
              <a:t>асфальтобетонного покрытия </a:t>
            </a:r>
            <a:r>
              <a:rPr lang="ru-RU" sz="2000" b="1" dirty="0">
                <a:latin typeface="Monotype Corsiva" panose="03010101010201010101" pitchFamily="66" charset="0"/>
              </a:rPr>
              <a:t>на дворовых территориях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003922" y="889512"/>
            <a:ext cx="5942911" cy="816116"/>
          </a:xfrm>
        </p:spPr>
        <p:txBody>
          <a:bodyPr/>
          <a:lstStyle/>
          <a:p>
            <a:pPr algn="ctr"/>
            <a:r>
              <a:rPr lang="ru-RU" sz="2000" b="1" i="1" dirty="0">
                <a:latin typeface="Monotype Corsiva" panose="03010101010201010101" pitchFamily="66" charset="0"/>
              </a:rPr>
              <a:t>Выполнение работ по благоустройству дворовых территорий за счет средств стимулирования управ районов</a:t>
            </a:r>
          </a:p>
        </p:txBody>
      </p:sp>
      <p:pic>
        <p:nvPicPr>
          <p:cNvPr id="12" name="Рисунок 11" descr="C:\Users\blag00\Downloads\IMG_5832.jpg"/>
          <p:cNvPicPr>
            <a:picLocks noGrp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0" b="24990"/>
          <a:stretch>
            <a:fillRect/>
          </a:stretch>
        </p:blipFill>
        <p:spPr bwMode="auto">
          <a:xfrm>
            <a:off x="270565" y="5717471"/>
            <a:ext cx="5875258" cy="88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blag00\Downloads\IMG_1577.jpg"/>
          <p:cNvPicPr>
            <a:picLocks noGrp="1"/>
          </p:cNvPicPr>
          <p:nvPr>
            <p:ph type="pic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8" b="22198"/>
          <a:stretch>
            <a:fillRect/>
          </a:stretch>
        </p:blipFill>
        <p:spPr bwMode="auto">
          <a:xfrm>
            <a:off x="6276793" y="5717472"/>
            <a:ext cx="5359400" cy="8837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9674"/>
              </p:ext>
            </p:extLst>
          </p:nvPr>
        </p:nvGraphicFramePr>
        <p:xfrm>
          <a:off x="270564" y="1644161"/>
          <a:ext cx="5875259" cy="3976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983">
                  <a:extLst>
                    <a:ext uri="{9D8B030D-6E8A-4147-A177-3AD203B41FA5}">
                      <a16:colId xmlns:a16="http://schemas.microsoft.com/office/drawing/2014/main" xmlns="" val="627924094"/>
                    </a:ext>
                  </a:extLst>
                </a:gridCol>
                <a:gridCol w="2248108">
                  <a:extLst>
                    <a:ext uri="{9D8B030D-6E8A-4147-A177-3AD203B41FA5}">
                      <a16:colId xmlns:a16="http://schemas.microsoft.com/office/drawing/2014/main" xmlns="" val="210542104"/>
                    </a:ext>
                  </a:extLst>
                </a:gridCol>
                <a:gridCol w="2969168">
                  <a:extLst>
                    <a:ext uri="{9D8B030D-6E8A-4147-A177-3AD203B41FA5}">
                      <a16:colId xmlns:a16="http://schemas.microsoft.com/office/drawing/2014/main" xmlns="" val="2329299343"/>
                    </a:ext>
                  </a:extLst>
                </a:gridCol>
              </a:tblGrid>
              <a:tr h="395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Выполнялись работы по 17 дворовым территориям: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следующим показателям: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1076864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абп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проезд – 17 013,24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ремонт 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абп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тротуар – 5 064,22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абп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ДТС – 425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абп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парковок – 1 377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 БК дорожный – 3 830,40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БК садовый – 761 </a:t>
                      </a:r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1126728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3660261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4637192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9951893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6152885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Полярная ул.,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5237595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 д. 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6812239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1321751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561952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9099525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3000479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6560163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4602901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8414767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32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7165342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3909035"/>
                  </a:ext>
                </a:extLst>
              </a:tr>
              <a:tr h="21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 корп. 2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3411714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695146"/>
              </p:ext>
            </p:extLst>
          </p:nvPr>
        </p:nvGraphicFramePr>
        <p:xfrm>
          <a:off x="6276793" y="1644161"/>
          <a:ext cx="5359400" cy="3965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388416194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90215512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xmlns="" val="729493629"/>
                    </a:ext>
                  </a:extLst>
                </a:gridCol>
              </a:tblGrid>
              <a:tr h="619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Выполнялись работы по 14 дворовым территориям: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следующим показателям: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721197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покрытий детских площадок – 1 670,30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БК садовый – 471 </a:t>
                      </a:r>
                      <a:r>
                        <a:rPr lang="ru-RU" sz="13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 МАФ – 582 шт.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4829763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934115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9796306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3506258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3169652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 корп.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7593658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д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1567343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0372667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4415013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5а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0645578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9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9732527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11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5735836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11а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2062098"/>
                  </a:ext>
                </a:extLst>
              </a:tr>
              <a:tr h="239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13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830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696" y="-32565"/>
            <a:ext cx="8610599" cy="1073469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Содержание дворовых территорий</a:t>
            </a:r>
            <a:endParaRPr lang="ru-RU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0823" y="877984"/>
            <a:ext cx="11113477" cy="506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содержания дворовых территорий в зимний период 2021-2022 годов задействовано 289 рабочих, были произведены закупки уборочного инвентаря, подготовлены роторы в количестве 57 шт., тележки-дозаторы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128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шт., все сотрудники обеспечены уборочным инвентарем.  На остановках общественного транспорта и на дворовых территориях были организованы места хранения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противогололедных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материалов. На ООТ установлено 33 ящика хранения ПГМ, на ДТ – 32 ящика хранения ПГМ.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зимний период для организации зимнего досуга населения было залито и функционировало 7 катков с естественным льдом.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	Ясный пр., д.16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	Ясный пр., д.11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	Дежнева пр., д.15-17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	Дежнева пр., д.9, корп.2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	Шокальского пр., д.6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	Шокальского пр., д.12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	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ул.Сухонская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д.5-7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blag00\Downloads\WhatsApp Image 2021-11-29 at 10.11.2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46" y="3124403"/>
            <a:ext cx="3786554" cy="2745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094" y="237181"/>
            <a:ext cx="5591528" cy="741798"/>
          </a:xfrm>
        </p:spPr>
        <p:txBody>
          <a:bodyPr>
            <a:normAutofit/>
          </a:bodyPr>
          <a:lstStyle/>
          <a:p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Удаление сухостойных и аварийных деревьев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308564"/>
              </p:ext>
            </p:extLst>
          </p:nvPr>
        </p:nvGraphicFramePr>
        <p:xfrm>
          <a:off x="419512" y="1188949"/>
          <a:ext cx="8247410" cy="1003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4369">
                  <a:extLst>
                    <a:ext uri="{9D8B030D-6E8A-4147-A177-3AD203B41FA5}">
                      <a16:colId xmlns:a16="http://schemas.microsoft.com/office/drawing/2014/main" xmlns="" val="967231318"/>
                    </a:ext>
                  </a:extLst>
                </a:gridCol>
                <a:gridCol w="1512992">
                  <a:extLst>
                    <a:ext uri="{9D8B030D-6E8A-4147-A177-3AD203B41FA5}">
                      <a16:colId xmlns:a16="http://schemas.microsoft.com/office/drawing/2014/main" xmlns="" val="2436346581"/>
                    </a:ext>
                  </a:extLst>
                </a:gridCol>
                <a:gridCol w="2069649">
                  <a:extLst>
                    <a:ext uri="{9D8B030D-6E8A-4147-A177-3AD203B41FA5}">
                      <a16:colId xmlns:a16="http://schemas.microsoft.com/office/drawing/2014/main" xmlns="" val="2698969272"/>
                    </a:ext>
                  </a:extLst>
                </a:gridCol>
                <a:gridCol w="1749703">
                  <a:extLst>
                    <a:ext uri="{9D8B030D-6E8A-4147-A177-3AD203B41FA5}">
                      <a16:colId xmlns:a16="http://schemas.microsoft.com/office/drawing/2014/main" xmlns="" val="2146138063"/>
                    </a:ext>
                  </a:extLst>
                </a:gridCol>
                <a:gridCol w="1130697">
                  <a:extLst>
                    <a:ext uri="{9D8B030D-6E8A-4147-A177-3AD203B41FA5}">
                      <a16:colId xmlns:a16="http://schemas.microsoft.com/office/drawing/2014/main" xmlns="" val="2653039835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Адреса количество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Получено предписаний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предписанию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Удалено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206502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Аварийные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052863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Сухостойные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672836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344" y="496956"/>
            <a:ext cx="1215026" cy="1879061"/>
          </a:xfrm>
          <a:prstGeom prst="rect">
            <a:avLst/>
          </a:prstGeom>
        </p:spPr>
      </p:pic>
      <p:pic>
        <p:nvPicPr>
          <p:cNvPr id="6" name="Рисунок 5" descr="C:\Users\blag00\AppData\Local\Temp\Rar$DIa0.043\6-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730" y="496956"/>
            <a:ext cx="1502501" cy="18790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77402" y="2151614"/>
            <a:ext cx="2918858" cy="581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Цветочное оформление  </a:t>
            </a:r>
            <a:endParaRPr lang="ru-RU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367310" y="2376018"/>
            <a:ext cx="8369187" cy="27712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200" dirty="0"/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на территории района организовано 54 клумбы площадью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2 489,80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Произведена высадка: однолетники – 265 236 шт., многолетники – 3 048 шт., луковичные – 263 340 шт., декорирование щепой – 124,5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629457" y="3847813"/>
            <a:ext cx="2566803" cy="573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Ремонт газонов </a:t>
            </a:r>
            <a:endParaRPr lang="ru-RU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52" y="2612221"/>
            <a:ext cx="1225410" cy="18307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29" y="2590987"/>
            <a:ext cx="1502501" cy="1851951"/>
          </a:xfrm>
          <a:prstGeom prst="rect">
            <a:avLst/>
          </a:prstGeom>
        </p:spPr>
      </p:pic>
      <p:sp>
        <p:nvSpPr>
          <p:cNvPr id="13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533061" y="4172247"/>
            <a:ext cx="8203436" cy="101379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1200" dirty="0" smtClean="0"/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проведены работы по ремонту газонного покрытия общей площадью 282 465,78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108 адресам.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32" y="4679143"/>
            <a:ext cx="1234438" cy="2050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30" y="4692716"/>
            <a:ext cx="1514680" cy="20237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4" y="5141468"/>
            <a:ext cx="2117473" cy="15881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09" y="5127837"/>
            <a:ext cx="2153822" cy="16153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69" y="5137625"/>
            <a:ext cx="1315088" cy="15812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34" y="5118243"/>
            <a:ext cx="1360027" cy="16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66" y="-100529"/>
            <a:ext cx="11323519" cy="103480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Ремонт </a:t>
            </a:r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асфальтобетонного покрытия и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замена бортового камня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010468"/>
              </p:ext>
            </p:extLst>
          </p:nvPr>
        </p:nvGraphicFramePr>
        <p:xfrm>
          <a:off x="207357" y="665922"/>
          <a:ext cx="5731193" cy="574806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102271">
                  <a:extLst>
                    <a:ext uri="{9D8B030D-6E8A-4147-A177-3AD203B41FA5}">
                      <a16:colId xmlns:a16="http://schemas.microsoft.com/office/drawing/2014/main" xmlns="" val="1887269027"/>
                    </a:ext>
                  </a:extLst>
                </a:gridCol>
                <a:gridCol w="844663">
                  <a:extLst>
                    <a:ext uri="{9D8B030D-6E8A-4147-A177-3AD203B41FA5}">
                      <a16:colId xmlns:a16="http://schemas.microsoft.com/office/drawing/2014/main" xmlns="" val="2362544988"/>
                    </a:ext>
                  </a:extLst>
                </a:gridCol>
                <a:gridCol w="725784">
                  <a:extLst>
                    <a:ext uri="{9D8B030D-6E8A-4147-A177-3AD203B41FA5}">
                      <a16:colId xmlns:a16="http://schemas.microsoft.com/office/drawing/2014/main" xmlns="" val="2886885353"/>
                    </a:ext>
                  </a:extLst>
                </a:gridCol>
                <a:gridCol w="988569">
                  <a:extLst>
                    <a:ext uri="{9D8B030D-6E8A-4147-A177-3AD203B41FA5}">
                      <a16:colId xmlns:a16="http://schemas.microsoft.com/office/drawing/2014/main" xmlns="" val="1961970272"/>
                    </a:ext>
                  </a:extLst>
                </a:gridCol>
                <a:gridCol w="1069906">
                  <a:extLst>
                    <a:ext uri="{9D8B030D-6E8A-4147-A177-3AD203B41FA5}">
                      <a16:colId xmlns:a16="http://schemas.microsoft.com/office/drawing/2014/main" xmlns="" val="3058781296"/>
                    </a:ext>
                  </a:extLst>
                </a:gridCol>
              </a:tblGrid>
              <a:tr h="402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ол-во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100" b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д.изм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бъем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тоимость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7807764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Ремдор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7777775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23879,46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11 841 412,29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3384937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3830,4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1760901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садового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3996172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Белснаб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2196945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3108,258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2 880 246,01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8096184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308415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"ДГСК-1"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9714655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1951,886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2 900 000,00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1579537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200152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по благоустройству территории своими силами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3412074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4390,04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4 500 000,00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626594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2428001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садового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9363741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участок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4401163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1433,93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текущего содержания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6793622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1034370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межкварталки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уч.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5819143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7 869 900,15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9578268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1854898"/>
                  </a:ext>
                </a:extLst>
              </a:tr>
              <a:tr h="161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7678271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асфальтовых покрытий 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42 188,57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29 991 558,45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3341296"/>
                  </a:ext>
                </a:extLst>
              </a:tr>
              <a:tr h="293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дорожного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8 094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834286"/>
                  </a:ext>
                </a:extLst>
              </a:tr>
              <a:tr h="161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садового бортового камня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" marR="6191" marT="61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512685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2" y="665922"/>
            <a:ext cx="2850285" cy="285253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1" y="3694806"/>
            <a:ext cx="3076984" cy="27191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1" y="665922"/>
            <a:ext cx="3068994" cy="28525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2" y="3694806"/>
            <a:ext cx="2858276" cy="27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903288"/>
          </a:xfrm>
        </p:spPr>
        <p:txBody>
          <a:bodyPr>
            <a:normAutofit/>
          </a:bodyPr>
          <a:lstStyle/>
          <a:p>
            <a:r>
              <a:rPr lang="ru-RU" sz="2000" b="1" i="1" u="sng" dirty="0" smtClean="0">
                <a:latin typeface="Monotype Corsiva" panose="03010101010201010101" pitchFamily="66" charset="0"/>
              </a:rPr>
              <a:t>Силами  </a:t>
            </a:r>
            <a:r>
              <a:rPr lang="ru-RU" sz="2000" b="1" i="1" u="sng" dirty="0">
                <a:latin typeface="Monotype Corsiva" panose="03010101010201010101" pitchFamily="66" charset="0"/>
              </a:rPr>
              <a:t>ГБУ </a:t>
            </a:r>
            <a:r>
              <a:rPr lang="ru-RU" sz="2000" b="1" i="1" u="sng" dirty="0" smtClean="0">
                <a:latin typeface="Monotype Corsiva" panose="03010101010201010101" pitchFamily="66" charset="0"/>
              </a:rPr>
              <a:t>«</a:t>
            </a:r>
            <a:r>
              <a:rPr lang="ru-RU" sz="2000" b="1" i="1" u="sng" dirty="0" err="1" smtClean="0">
                <a:latin typeface="Monotype Corsiva" panose="03010101010201010101" pitchFamily="66" charset="0"/>
              </a:rPr>
              <a:t>Жилищник</a:t>
            </a:r>
            <a:r>
              <a:rPr lang="ru-RU" sz="2000" b="1" i="1" u="sng" dirty="0" smtClean="0">
                <a:latin typeface="Monotype Corsiva" panose="03010101010201010101" pitchFamily="66" charset="0"/>
              </a:rPr>
              <a:t> </a:t>
            </a:r>
            <a:r>
              <a:rPr lang="ru-RU" sz="2000" b="1" i="1" u="sng" dirty="0">
                <a:latin typeface="Monotype Corsiva" panose="03010101010201010101" pitchFamily="66" charset="0"/>
              </a:rPr>
              <a:t>района Южное </a:t>
            </a:r>
            <a:r>
              <a:rPr lang="ru-RU" sz="2000" b="1" i="1" u="sng" dirty="0" smtClean="0">
                <a:latin typeface="Monotype Corsiva" panose="03010101010201010101" pitchFamily="66" charset="0"/>
              </a:rPr>
              <a:t>Медведково» </a:t>
            </a:r>
            <a:r>
              <a:rPr lang="ru-RU" sz="2000" b="1" i="1" u="sng" dirty="0">
                <a:latin typeface="Monotype Corsiva" panose="03010101010201010101" pitchFamily="66" charset="0"/>
              </a:rPr>
              <a:t>за счет средств СЭРР в 2021  году выполнены следующие </a:t>
            </a:r>
            <a:r>
              <a:rPr lang="ru-RU" sz="2000" b="1" i="1" u="sng" dirty="0" smtClean="0">
                <a:latin typeface="Monotype Corsiva" panose="03010101010201010101" pitchFamily="66" charset="0"/>
              </a:rPr>
              <a:t>мероприятия:</a:t>
            </a:r>
            <a:endParaRPr lang="ru-RU" sz="2000" b="1" i="1" u="sng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74300"/>
              </p:ext>
            </p:extLst>
          </p:nvPr>
        </p:nvGraphicFramePr>
        <p:xfrm>
          <a:off x="108209" y="801894"/>
          <a:ext cx="5963771" cy="6001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113">
                  <a:extLst>
                    <a:ext uri="{9D8B030D-6E8A-4147-A177-3AD203B41FA5}">
                      <a16:colId xmlns:a16="http://schemas.microsoft.com/office/drawing/2014/main" xmlns="" val="1580379896"/>
                    </a:ext>
                  </a:extLst>
                </a:gridCol>
                <a:gridCol w="2652919">
                  <a:extLst>
                    <a:ext uri="{9D8B030D-6E8A-4147-A177-3AD203B41FA5}">
                      <a16:colId xmlns:a16="http://schemas.microsoft.com/office/drawing/2014/main" xmlns="" val="573596415"/>
                    </a:ext>
                  </a:extLst>
                </a:gridCol>
                <a:gridCol w="2177498">
                  <a:extLst>
                    <a:ext uri="{9D8B030D-6E8A-4147-A177-3AD203B41FA5}">
                      <a16:colId xmlns:a16="http://schemas.microsoft.com/office/drawing/2014/main" xmlns="" val="1200892351"/>
                    </a:ext>
                  </a:extLst>
                </a:gridCol>
                <a:gridCol w="804241">
                  <a:extLst>
                    <a:ext uri="{9D8B030D-6E8A-4147-A177-3AD203B41FA5}">
                      <a16:colId xmlns:a16="http://schemas.microsoft.com/office/drawing/2014/main" xmlns="" val="3615435525"/>
                    </a:ext>
                  </a:extLst>
                </a:gridCol>
              </a:tblGrid>
              <a:tr h="444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Ст-ть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руб.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b"/>
                </a:tc>
                <a:extLst>
                  <a:ext uri="{0D108BD9-81ED-4DB2-BD59-A6C34878D82A}">
                    <a16:rowId xmlns:a16="http://schemas.microsoft.com/office/drawing/2014/main" xmlns="" val="17156917"/>
                  </a:ext>
                </a:extLst>
              </a:tr>
              <a:tr h="740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устранения неисправностей/повреждений окон в местах общего пользования закуплены и установлены  оконные  отливы в кол-ве 83 шт.  для окон на путях эвакуации по 2 адресам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д.1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78 850,28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3435138089"/>
                  </a:ext>
                </a:extLst>
              </a:tr>
              <a:tr h="3704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ПСД и установка узла учета тепловой энергии в многоквартирном доме.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4, корп. 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59017825"/>
                  </a:ext>
                </a:extLst>
              </a:tr>
              <a:tr h="1296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Изготовление проектной документации на узлы учета тепловой энергии и получение акта допуска по  7 адресам.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2, корп.1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19, корп.2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27, корп. 1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27, корп. 2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16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18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34, корп. 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310 625,00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4165544560"/>
                  </a:ext>
                </a:extLst>
              </a:tr>
              <a:tr h="926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Выполнена  диагностика ОДПУ (общедомовых приборов учета) по 5 адресам.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 д. 24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13 корп. 3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17, корп. 2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27, корп. 3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26, корп. 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2138458543"/>
                  </a:ext>
                </a:extLst>
              </a:tr>
              <a:tr h="926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Изготовлены  и установлены 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металлические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двери по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адресам.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д.15 корп. 3, под. 1,2,3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д. 4 корп. 2, под. 1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 пр., д. 3, корп. 2, под. 1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д.7, корп. 1, под. 1- 4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291 090,00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1761290366"/>
                  </a:ext>
                </a:extLst>
              </a:tr>
              <a:tr h="555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Изготовлены  и установлены металлические двери в кол-ве 5 шт. в мусорокамеры многоквартирного дома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1, под. 1-5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246 800,00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4130414625"/>
                  </a:ext>
                </a:extLst>
              </a:tr>
              <a:tr h="740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устранения неисправностей/повреждений дверей в местах общего пользования закуплены переходные двери с фурнитурой для путей эвакуации в кол-ве 31 шт.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 д. 36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117 225,77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62" marR="41662" marT="0" marB="0" anchor="ctr"/>
                </a:tc>
                <a:extLst>
                  <a:ext uri="{0D108BD9-81ED-4DB2-BD59-A6C34878D82A}">
                    <a16:rowId xmlns:a16="http://schemas.microsoft.com/office/drawing/2014/main" xmlns="" val="2899814257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663379"/>
              </p:ext>
            </p:extLst>
          </p:nvPr>
        </p:nvGraphicFramePr>
        <p:xfrm>
          <a:off x="6191249" y="801894"/>
          <a:ext cx="5864916" cy="5989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821">
                  <a:extLst>
                    <a:ext uri="{9D8B030D-6E8A-4147-A177-3AD203B41FA5}">
                      <a16:colId xmlns:a16="http://schemas.microsoft.com/office/drawing/2014/main" xmlns="" val="3798894597"/>
                    </a:ext>
                  </a:extLst>
                </a:gridCol>
                <a:gridCol w="2246243">
                  <a:extLst>
                    <a:ext uri="{9D8B030D-6E8A-4147-A177-3AD203B41FA5}">
                      <a16:colId xmlns:a16="http://schemas.microsoft.com/office/drawing/2014/main" xmlns="" val="3984996996"/>
                    </a:ext>
                  </a:extLst>
                </a:gridCol>
                <a:gridCol w="2206487">
                  <a:extLst>
                    <a:ext uri="{9D8B030D-6E8A-4147-A177-3AD203B41FA5}">
                      <a16:colId xmlns:a16="http://schemas.microsoft.com/office/drawing/2014/main" xmlns="" val="1752444334"/>
                    </a:ext>
                  </a:extLst>
                </a:gridCol>
                <a:gridCol w="1083365">
                  <a:extLst>
                    <a:ext uri="{9D8B030D-6E8A-4147-A177-3AD203B41FA5}">
                      <a16:colId xmlns:a16="http://schemas.microsoft.com/office/drawing/2014/main" xmlns="" val="3831375629"/>
                    </a:ext>
                  </a:extLst>
                </a:gridCol>
              </a:tblGrid>
              <a:tr h="1160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Закуплены комплектующие в кол-ве 14 шт. для ремонта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зачистных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устройств мусоропровода 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6 адресам.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13 корп.1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23 корп.1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д.15 корп.1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д.19 корп.1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Дежнева пр., д. 10 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1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156 722,05 ₽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1846017"/>
                  </a:ext>
                </a:extLst>
              </a:tr>
              <a:tr h="1566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материала для выполнения работ по замене светильников на светодиодные в многоквартирных домах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6 адресам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16, корп. 2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3, корп. 2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Шокальского пр., д. 7, корп. 1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Полярная ул., д. 4, корп. 2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15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25, корп. 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1 447 307,94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extLst>
                  <a:ext uri="{0D108BD9-81ED-4DB2-BD59-A6C34878D82A}">
                    <a16:rowId xmlns:a16="http://schemas.microsoft.com/office/drawing/2014/main" xmlns="" val="3868069308"/>
                  </a:ext>
                </a:extLst>
              </a:tr>
              <a:tr h="546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и замена линолеума по 2 адресам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3000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 д. 14, корп. 1 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Заповедная ул., д. 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1 447 866,24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extLst>
                  <a:ext uri="{0D108BD9-81ED-4DB2-BD59-A6C34878D82A}">
                    <a16:rowId xmlns:a16="http://schemas.microsoft.com/office/drawing/2014/main" xmlns="" val="3731069464"/>
                  </a:ext>
                </a:extLst>
              </a:tr>
              <a:tr h="482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Изготовление и установка стационарных пандусов для инвалидов по 2 адресам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Дежнева пр., д. 17, под. 1</a:t>
                      </a:r>
                      <a:b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Ясный пр., д. 1, под. 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276 600,00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extLst>
                  <a:ext uri="{0D108BD9-81ED-4DB2-BD59-A6C34878D82A}">
                    <a16:rowId xmlns:a16="http://schemas.microsoft.com/office/drawing/2014/main" xmlns="" val="2406823564"/>
                  </a:ext>
                </a:extLst>
              </a:tr>
              <a:tr h="1437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 ремонт жилых помещений в 2-х квартирах, где проживают ребёнок-инвалид и ребёнка-сирота. Было заключено 3 контракта на 3 адреса, один был расторгнут (подрядчик отказался, т.к. у жителей запросы превышают сметный расчет - Шокальского пр.  д.11, кв.51)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Молодцова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д.19, корп.2, кв.132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Шокальского пр., д. 3, корп.1, кв. 130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491 014,83 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655702"/>
                  </a:ext>
                </a:extLst>
              </a:tr>
              <a:tr h="760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39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АДРЕСОВ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5 384 102,11 ₽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2" marR="52582" marT="0" marB="0" anchor="ctr"/>
                </a:tc>
                <a:extLst>
                  <a:ext uri="{0D108BD9-81ED-4DB2-BD59-A6C34878D82A}">
                    <a16:rowId xmlns:a16="http://schemas.microsoft.com/office/drawing/2014/main" xmlns="" val="1701859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5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0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0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903288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Кадровые мероприятия</a:t>
            </a:r>
            <a:endParaRPr lang="ru-RU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06308" y="1292468"/>
            <a:ext cx="531495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31.12.2021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штатная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учреждения составляла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733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шт.ед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 месячным фондом заработной платы 33 643 976 руб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Фактическая численность составляла 629 работников.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По состоянию на 01.01.2022 штат укомплектован в следующем составе: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2021 году Управлением Федеральной службы исполнения наказания (УФСИН) были направлены 12 осужденных на обязательные работы безвозмездного характера и 2 человека на исправительные работы.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Для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вовлечения в трудовую деятельность молодежи в летний период в учреждении были трудоустроено 4 подростка в возрасте до 18 лет.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96751"/>
              </p:ext>
            </p:extLst>
          </p:nvPr>
        </p:nvGraphicFramePr>
        <p:xfrm>
          <a:off x="208818" y="1292468"/>
          <a:ext cx="6139228" cy="4951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9213">
                  <a:extLst>
                    <a:ext uri="{9D8B030D-6E8A-4147-A177-3AD203B41FA5}">
                      <a16:colId xmlns:a16="http://schemas.microsoft.com/office/drawing/2014/main" xmlns="" val="3997286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677043057"/>
                    </a:ext>
                  </a:extLst>
                </a:gridCol>
                <a:gridCol w="1046285">
                  <a:extLst>
                    <a:ext uri="{9D8B030D-6E8A-4147-A177-3AD203B41FA5}">
                      <a16:colId xmlns:a16="http://schemas.microsoft.com/office/drawing/2014/main" xmlns="" val="2314318265"/>
                    </a:ext>
                  </a:extLst>
                </a:gridCol>
                <a:gridCol w="1907930">
                  <a:extLst>
                    <a:ext uri="{9D8B030D-6E8A-4147-A177-3AD203B41FA5}">
                      <a16:colId xmlns:a16="http://schemas.microsoft.com/office/drawing/2014/main" xmlns="" val="1962194101"/>
                    </a:ext>
                  </a:extLst>
                </a:gridCol>
              </a:tblGrid>
              <a:tr h="27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2164824"/>
                  </a:ext>
                </a:extLst>
              </a:tr>
              <a:tr h="27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52223690"/>
                  </a:ext>
                </a:extLst>
              </a:tr>
              <a:tr h="27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Диспетчер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91106015"/>
                  </a:ext>
                </a:extLst>
              </a:tr>
              <a:tr h="27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Дворник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28199935"/>
                  </a:ext>
                </a:extLst>
              </a:tr>
              <a:tr h="544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комплексной уборки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89445708"/>
                  </a:ext>
                </a:extLst>
              </a:tr>
              <a:tr h="544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зеленого хозяйства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85666061"/>
                  </a:ext>
                </a:extLst>
              </a:tr>
              <a:tr h="27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Дорожный рабочий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12839718"/>
                  </a:ext>
                </a:extLst>
              </a:tr>
              <a:tr h="544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Водитель автомобиля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1034504"/>
                  </a:ext>
                </a:extLst>
              </a:tr>
              <a:tr h="278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Машинист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16779461"/>
                  </a:ext>
                </a:extLst>
              </a:tr>
              <a:tr h="823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РТР (плотники, маляры, слесарь-сантехники и т.д.)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0206096"/>
                  </a:ext>
                </a:extLst>
              </a:tr>
              <a:tr h="823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8295161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10" y="4585677"/>
            <a:ext cx="2719610" cy="21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594760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Содержание объектов коммунальной и инженерной инфраструктуры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83375" y="1092942"/>
            <a:ext cx="628719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целях содержания многоквартирных домов в технически исправном состоянии проводится необходимый комплекс мероприятий текущего характера и все виды сезонных работ.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районе Южное Медведково 89 строений повышенной этажности оборудованы  системой ДУ и ППА, обслуживание которых осуществляется ГБУ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Южное Медведково». На сегодняшний день все системы находятся в рабочем состоянии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На балансе ГБУ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Южное Медведково» находится 102 подъемных платформы для инвалидов-колясочников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В 2021 году установлено 3 ППИ по адресам: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- Полярная ул., д.12, под.4;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- Заповедная ул., д.8, под.3;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- Ясный пр. д.9А, под.2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По обращениям жителей установлено 29 откидных пандусов в подъездах многоквартирных домов.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1" y="1197577"/>
            <a:ext cx="2561076" cy="14494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1" y="2750836"/>
            <a:ext cx="2561076" cy="14733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57" y="1182580"/>
            <a:ext cx="2378308" cy="14775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57" y="2749460"/>
            <a:ext cx="2378308" cy="14630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44" y="4314886"/>
            <a:ext cx="2421067" cy="17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903288"/>
          </a:xfrm>
        </p:spPr>
        <p:txBody>
          <a:bodyPr>
            <a:normAutofit/>
          </a:bodyPr>
          <a:lstStyle/>
          <a:p>
            <a:r>
              <a:rPr lang="ru-RU" b="1" i="1" u="sng" dirty="0">
                <a:latin typeface="Monotype Corsiva" panose="03010101010201010101" pitchFamily="66" charset="0"/>
              </a:rPr>
              <a:t>Работа с обращениями граждан в системе электронного документооборота Правительства Москвы</a:t>
            </a:r>
            <a:endParaRPr lang="ru-RU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4921" y="948995"/>
            <a:ext cx="11401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Важным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направлением в работе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ГБУ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Жилищник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 Южное Медведково»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является работа с обращениями граждан.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2021 год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учреждение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поступило на рассмотрение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27428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документов, из них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19274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обращения граждан.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2823" y="1836996"/>
            <a:ext cx="6709749" cy="3086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 19274 обращений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75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(14547 обращений)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указанного объема направлено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одним и тем же автором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вопросам содержания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благоустройства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дворовых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территорий,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органов исполнительной власти города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Москвы. </a:t>
            </a:r>
          </a:p>
          <a:p>
            <a:pPr indent="450215"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отметить, что в 3 квартале 2021 года произошла положительная динамика в сторону значительного уменьшения  количества поступивших обращений граждан, чему поспособствовали кадровые изменения, проведенные в отделе благоустройства в указанном квартале.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Вопросы исполнительской дисциплины еженедельно рассматриваются на оперативных совещаниях учреждения</a:t>
            </a:r>
            <a:r>
              <a:rPr lang="ru-RU" sz="1600" dirty="0"/>
              <a:t>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36921"/>
              </p:ext>
            </p:extLst>
          </p:nvPr>
        </p:nvGraphicFramePr>
        <p:xfrm>
          <a:off x="298450" y="5209183"/>
          <a:ext cx="11414122" cy="1264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836">
                  <a:extLst>
                    <a:ext uri="{9D8B030D-6E8A-4147-A177-3AD203B41FA5}">
                      <a16:colId xmlns:a16="http://schemas.microsoft.com/office/drawing/2014/main" xmlns="" val="3033924612"/>
                    </a:ext>
                  </a:extLst>
                </a:gridCol>
                <a:gridCol w="883334">
                  <a:extLst>
                    <a:ext uri="{9D8B030D-6E8A-4147-A177-3AD203B41FA5}">
                      <a16:colId xmlns:a16="http://schemas.microsoft.com/office/drawing/2014/main" xmlns="" val="244979507"/>
                    </a:ext>
                  </a:extLst>
                </a:gridCol>
                <a:gridCol w="1107464">
                  <a:extLst>
                    <a:ext uri="{9D8B030D-6E8A-4147-A177-3AD203B41FA5}">
                      <a16:colId xmlns:a16="http://schemas.microsoft.com/office/drawing/2014/main" xmlns="" val="2503163485"/>
                    </a:ext>
                  </a:extLst>
                </a:gridCol>
                <a:gridCol w="870150">
                  <a:extLst>
                    <a:ext uri="{9D8B030D-6E8A-4147-A177-3AD203B41FA5}">
                      <a16:colId xmlns:a16="http://schemas.microsoft.com/office/drawing/2014/main" xmlns="" val="1596520300"/>
                    </a:ext>
                  </a:extLst>
                </a:gridCol>
                <a:gridCol w="856965">
                  <a:extLst>
                    <a:ext uri="{9D8B030D-6E8A-4147-A177-3AD203B41FA5}">
                      <a16:colId xmlns:a16="http://schemas.microsoft.com/office/drawing/2014/main" xmlns="" val="763284892"/>
                    </a:ext>
                  </a:extLst>
                </a:gridCol>
                <a:gridCol w="632836">
                  <a:extLst>
                    <a:ext uri="{9D8B030D-6E8A-4147-A177-3AD203B41FA5}">
                      <a16:colId xmlns:a16="http://schemas.microsoft.com/office/drawing/2014/main" xmlns="" val="3011408258"/>
                    </a:ext>
                  </a:extLst>
                </a:gridCol>
                <a:gridCol w="632836">
                  <a:extLst>
                    <a:ext uri="{9D8B030D-6E8A-4147-A177-3AD203B41FA5}">
                      <a16:colId xmlns:a16="http://schemas.microsoft.com/office/drawing/2014/main" xmlns="" val="2663699601"/>
                    </a:ext>
                  </a:extLst>
                </a:gridCol>
                <a:gridCol w="632836">
                  <a:extLst>
                    <a:ext uri="{9D8B030D-6E8A-4147-A177-3AD203B41FA5}">
                      <a16:colId xmlns:a16="http://schemas.microsoft.com/office/drawing/2014/main" xmlns="" val="4133356998"/>
                    </a:ext>
                  </a:extLst>
                </a:gridCol>
                <a:gridCol w="632836">
                  <a:extLst>
                    <a:ext uri="{9D8B030D-6E8A-4147-A177-3AD203B41FA5}">
                      <a16:colId xmlns:a16="http://schemas.microsoft.com/office/drawing/2014/main" xmlns="" val="2901953536"/>
                    </a:ext>
                  </a:extLst>
                </a:gridCol>
                <a:gridCol w="856965">
                  <a:extLst>
                    <a:ext uri="{9D8B030D-6E8A-4147-A177-3AD203B41FA5}">
                      <a16:colId xmlns:a16="http://schemas.microsoft.com/office/drawing/2014/main" xmlns="" val="2450899272"/>
                    </a:ext>
                  </a:extLst>
                </a:gridCol>
                <a:gridCol w="899814">
                  <a:extLst>
                    <a:ext uri="{9D8B030D-6E8A-4147-A177-3AD203B41FA5}">
                      <a16:colId xmlns:a16="http://schemas.microsoft.com/office/drawing/2014/main" xmlns="" val="89214838"/>
                    </a:ext>
                  </a:extLst>
                </a:gridCol>
                <a:gridCol w="896518">
                  <a:extLst>
                    <a:ext uri="{9D8B030D-6E8A-4147-A177-3AD203B41FA5}">
                      <a16:colId xmlns:a16="http://schemas.microsoft.com/office/drawing/2014/main" xmlns="" val="3493198961"/>
                    </a:ext>
                  </a:extLst>
                </a:gridCol>
                <a:gridCol w="939366">
                  <a:extLst>
                    <a:ext uri="{9D8B030D-6E8A-4147-A177-3AD203B41FA5}">
                      <a16:colId xmlns:a16="http://schemas.microsoft.com/office/drawing/2014/main" xmlns="" val="656911223"/>
                    </a:ext>
                  </a:extLst>
                </a:gridCol>
                <a:gridCol w="939366">
                  <a:extLst>
                    <a:ext uri="{9D8B030D-6E8A-4147-A177-3AD203B41FA5}">
                      <a16:colId xmlns:a16="http://schemas.microsoft.com/office/drawing/2014/main" xmlns="" val="2968086492"/>
                    </a:ext>
                  </a:extLst>
                </a:gridCol>
              </a:tblGrid>
              <a:tr h="293247">
                <a:tc gridSpan="14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ОБРАЩЕНИЯ ГРАЖДАН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46001334"/>
                  </a:ext>
                </a:extLst>
              </a:tr>
              <a:tr h="4765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июнь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июль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29784838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59845916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1436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1258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1666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2207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4882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3423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1011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19274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40862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651047"/>
              </p:ext>
            </p:extLst>
          </p:nvPr>
        </p:nvGraphicFramePr>
        <p:xfrm>
          <a:off x="755772" y="1527901"/>
          <a:ext cx="3649174" cy="3665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60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52499" y="178029"/>
            <a:ext cx="10687051" cy="646112"/>
          </a:xfrm>
        </p:spPr>
        <p:txBody>
          <a:bodyPr>
            <a:normAutofit/>
          </a:bodyPr>
          <a:lstStyle/>
          <a:p>
            <a:r>
              <a:rPr lang="ru-RU" b="1" i="1" u="sng" dirty="0">
                <a:latin typeface="Monotype Corsiva" panose="03010101010201010101" pitchFamily="66" charset="0"/>
              </a:rPr>
              <a:t>Количество обращений граждан по основным </a:t>
            </a:r>
            <a:r>
              <a:rPr lang="ru-RU" b="1" i="1" u="sng" dirty="0" smtClean="0">
                <a:latin typeface="Monotype Corsiva" panose="03010101010201010101" pitchFamily="66" charset="0"/>
              </a:rPr>
              <a:t>направлениям</a:t>
            </a:r>
            <a:endParaRPr lang="ru-RU" b="1" i="1" u="sng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799" y="876300"/>
            <a:ext cx="115316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Наиболее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актуальными вопросами для жителей стали вопросы благоустройства и содержания детских площадок – освещенность, содержание МАФ, состояние покрытия; содержание, эксплуатация и ремонт придомовых территорий; техническое и санитарное состояние, качество и сроки ремонта подъездов МКД; высадка, вырубка,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кронирование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деревьев на придомовой территории; состояние асфальтового покрытия пешеходной зоны.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Также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 основным вопросам, волнующим жителей района, относятся вопросы безопасности дорожного движения – это установка дорожных знаков,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противопарковочных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столбиков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парковочных мест на придомовой территории.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431653"/>
              </p:ext>
            </p:extLst>
          </p:nvPr>
        </p:nvGraphicFramePr>
        <p:xfrm>
          <a:off x="2794161" y="2689549"/>
          <a:ext cx="6166907" cy="34330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727575">
                  <a:extLst>
                    <a:ext uri="{9D8B030D-6E8A-4147-A177-3AD203B41FA5}">
                      <a16:colId xmlns:a16="http://schemas.microsoft.com/office/drawing/2014/main" xmlns="" val="3521976366"/>
                    </a:ext>
                  </a:extLst>
                </a:gridCol>
                <a:gridCol w="1439332">
                  <a:extLst>
                    <a:ext uri="{9D8B030D-6E8A-4147-A177-3AD203B41FA5}">
                      <a16:colId xmlns:a16="http://schemas.microsoft.com/office/drawing/2014/main" xmlns="" val="4266590667"/>
                    </a:ext>
                  </a:extLst>
                </a:gridCol>
              </a:tblGrid>
              <a:tr h="888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Тематика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14636901"/>
                  </a:ext>
                </a:extLst>
              </a:tr>
              <a:tr h="4781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благоустройство дворовых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территорий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9152</a:t>
                      </a: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6694511"/>
                  </a:ext>
                </a:extLst>
              </a:tr>
              <a:tr h="4781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органов исполнительной власти города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Москвы</a:t>
                      </a:r>
                      <a:endParaRPr lang="ru-RU" sz="16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7039</a:t>
                      </a:r>
                      <a:r>
                        <a:rPr lang="ru-RU" sz="16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0437110"/>
                  </a:ext>
                </a:extLst>
              </a:tr>
              <a:tr h="4196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и ремонт МКД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75744844"/>
                  </a:ext>
                </a:extLst>
              </a:tr>
              <a:tr h="3603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ЖКУ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38599470"/>
                  </a:ext>
                </a:extLst>
              </a:tr>
              <a:tr h="3603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Другая тематика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417382"/>
                  </a:ext>
                </a:extLst>
              </a:tr>
              <a:tr h="3603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19274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8885586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540534" y="6182320"/>
            <a:ext cx="2420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*75 % от одного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автора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52599" y="153988"/>
            <a:ext cx="10687051" cy="646112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Взаимодействие </a:t>
            </a:r>
            <a:r>
              <a:rPr lang="ru-RU" b="1" i="1" u="sng" dirty="0">
                <a:latin typeface="Monotype Corsiva" panose="03010101010201010101" pitchFamily="66" charset="0"/>
              </a:rPr>
              <a:t>с гражданами посредством электронных форм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0024" y="723751"/>
            <a:ext cx="1180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более удобного взаимодействия с жителями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выполнены мероприятия по организации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принятию к рассмотрению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обращений граждан через: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официальный сайт ГБУ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Жилищник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района Южное Медведково»,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портал «Электронный дом»,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портал «ГИС ЖКХ».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488906"/>
              </p:ext>
            </p:extLst>
          </p:nvPr>
        </p:nvGraphicFramePr>
        <p:xfrm>
          <a:off x="409575" y="2244535"/>
          <a:ext cx="11591924" cy="2738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8397">
                  <a:extLst>
                    <a:ext uri="{9D8B030D-6E8A-4147-A177-3AD203B41FA5}">
                      <a16:colId xmlns:a16="http://schemas.microsoft.com/office/drawing/2014/main" xmlns="" val="3200592808"/>
                    </a:ext>
                  </a:extLst>
                </a:gridCol>
                <a:gridCol w="2897565">
                  <a:extLst>
                    <a:ext uri="{9D8B030D-6E8A-4147-A177-3AD203B41FA5}">
                      <a16:colId xmlns:a16="http://schemas.microsoft.com/office/drawing/2014/main" xmlns="" val="1590307803"/>
                    </a:ext>
                  </a:extLst>
                </a:gridCol>
                <a:gridCol w="2897565">
                  <a:extLst>
                    <a:ext uri="{9D8B030D-6E8A-4147-A177-3AD203B41FA5}">
                      <a16:colId xmlns:a16="http://schemas.microsoft.com/office/drawing/2014/main" xmlns="" val="2506701356"/>
                    </a:ext>
                  </a:extLst>
                </a:gridCol>
                <a:gridCol w="2898397">
                  <a:extLst>
                    <a:ext uri="{9D8B030D-6E8A-4147-A177-3AD203B41FA5}">
                      <a16:colId xmlns:a16="http://schemas.microsoft.com/office/drawing/2014/main" xmlns="" val="3232929713"/>
                    </a:ext>
                  </a:extLst>
                </a:gridCol>
              </a:tblGrid>
              <a:tr h="845609">
                <a:tc gridSpan="4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поступивших обращений </a:t>
                      </a: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4561871"/>
                  </a:ext>
                </a:extLst>
              </a:tr>
              <a:tr h="1044575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Электронный дом»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ГИС ЖКХ»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Расширенная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обратной связи на сайте ГБУ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71021379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72210587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44922479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5090266"/>
            <a:ext cx="1695450" cy="1522482"/>
          </a:xfrm>
          <a:prstGeom prst="rect">
            <a:avLst/>
          </a:prstGeom>
          <a:effectLst>
            <a:glow rad="127000">
              <a:schemeClr val="accent1">
                <a:lumMod val="40000"/>
                <a:lumOff val="60000"/>
              </a:schemeClr>
            </a:glow>
          </a:effectLst>
          <a:scene3d>
            <a:camera prst="orthographicFront"/>
            <a:lightRig rig="soft" dir="t"/>
          </a:scene3d>
          <a:sp3d>
            <a:bevelT prst="angle"/>
          </a:sp3d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73" y="5090265"/>
            <a:ext cx="2017078" cy="1522483"/>
          </a:xfrm>
          <a:prstGeom prst="rect">
            <a:avLst/>
          </a:prstGeom>
          <a:effectLst>
            <a:glow rad="127000">
              <a:schemeClr val="accent1">
                <a:lumMod val="40000"/>
                <a:lumOff val="60000"/>
              </a:schemeClr>
            </a:glow>
          </a:effectLst>
          <a:scene3d>
            <a:camera prst="orthographicFront"/>
            <a:lightRig rig="soft" dir="t"/>
          </a:scene3d>
          <a:sp3d>
            <a:bevelT prst="angle"/>
          </a:sp3d>
        </p:spPr>
      </p:pic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090264"/>
            <a:ext cx="1581150" cy="1522483"/>
          </a:xfrm>
          <a:prstGeom prst="rect">
            <a:avLst/>
          </a:prstGeom>
          <a:effectLst>
            <a:glow rad="127000">
              <a:schemeClr val="accent1">
                <a:lumMod val="40000"/>
                <a:lumOff val="60000"/>
              </a:schemeClr>
            </a:glow>
          </a:effectLst>
          <a:scene3d>
            <a:camera prst="orthographicFront"/>
            <a:lightRig rig="sof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76648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23949" y="173038"/>
            <a:ext cx="10687051" cy="646112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Размещение </a:t>
            </a:r>
            <a:r>
              <a:rPr lang="ru-RU" b="1" i="1" u="sng" dirty="0">
                <a:latin typeface="Monotype Corsiva" panose="03010101010201010101" pitchFamily="66" charset="0"/>
              </a:rPr>
              <a:t>информации на портале «ГИС ЖКХ»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807006"/>
            <a:ext cx="11687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приказом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Минцифры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и Минстроя России от 29.02.2016 №74/114/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«Об утверждении состава, сроков и периодичности размещения информации поставщиками информации в государственной информационной системе жилищно-коммунального хозяйства» в 2021 году выполнена следующая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работа: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972942"/>
            <a:ext cx="5343525" cy="2661576"/>
          </a:xfrm>
          <a:prstGeom prst="rect">
            <a:avLst/>
          </a:prstGeom>
          <a:effectLst>
            <a:glow rad="127000">
              <a:schemeClr val="accent1">
                <a:alpha val="43000"/>
              </a:schemeClr>
            </a:glow>
          </a:effectLst>
          <a:scene3d>
            <a:camera prst="orthographicFront"/>
            <a:lightRig rig="threePt" dir="t"/>
          </a:scene3d>
          <a:sp3d contourW="12700">
            <a:contourClr>
              <a:schemeClr val="bg1">
                <a:lumMod val="95000"/>
              </a:schemeClr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14325" y="1739400"/>
            <a:ext cx="5343525" cy="2031325"/>
          </a:xfrm>
          <a:prstGeom prst="rect">
            <a:avLst/>
          </a:prstGeom>
          <a:effectLst>
            <a:glow rad="127000">
              <a:schemeClr val="accent1">
                <a:alpha val="37000"/>
              </a:schemeClr>
            </a:glow>
          </a:effectLst>
          <a:scene3d>
            <a:camera prst="orthographicFront"/>
            <a:lightRig rig="threePt" dir="t"/>
          </a:scene3d>
          <a:sp3d contourW="69850" prstMaterial="matte">
            <a:contourClr>
              <a:schemeClr val="bg1">
                <a:lumMod val="95000"/>
              </a:schemeClr>
            </a:contourClr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проведена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верификация объектов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включая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удаление некорректных адресов и внесение недостающих.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выгрузкам Минстроя России на 100% </a:t>
            </a: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обеспечено размещение информации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заклю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ченных договорах управления МКД и договорах с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ресурсоснабжающими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организациями, проведена выверка идентификационных кодов с Федеральной информационной адресной системой (ФИАС), общих площадей многоквартирных домов с разбивкой на жилые и нежилые. 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91200" y="1764300"/>
            <a:ext cx="3171824" cy="3539430"/>
          </a:xfrm>
          <a:prstGeom prst="rect">
            <a:avLst/>
          </a:prstGeom>
          <a:effectLst>
            <a:glow rad="127000">
              <a:schemeClr val="accent1">
                <a:lumMod val="40000"/>
                <a:lumOff val="60000"/>
                <a:alpha val="22000"/>
              </a:schemeClr>
            </a:glow>
            <a:softEdge rad="292100"/>
          </a:effectLst>
          <a:scene3d>
            <a:camera prst="orthographicFront"/>
            <a:lightRig rig="threePt" dir="t"/>
          </a:scene3d>
          <a:sp3d contourW="69850">
            <a:contourClr>
              <a:schemeClr val="bg1"/>
            </a:contourClr>
          </a:sp3d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размещены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сведения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 основных конструктивных элементах многоквартирных домов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(фундамент, внутренние/внешние стены, фасад, перекрытия, крыша, кровля),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оборудовании и системах инженерно-технического обеспечения, входящих в состав общего имущества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(внутридомовые системы отопления, холодного и горячего водоснабжения, водоотведения, электроснабжения),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лифтах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(заводские, инвентарные номера, грузоподъемность, год ввода в эксплуатацию).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1673" y="5471489"/>
            <a:ext cx="6219825" cy="738664"/>
          </a:xfrm>
          <a:prstGeom prst="rect">
            <a:avLst/>
          </a:prstGeom>
          <a:effectLst>
            <a:glow rad="127000">
              <a:schemeClr val="bg1">
                <a:alpha val="35000"/>
              </a:schemeClr>
            </a:glow>
          </a:effectLst>
          <a:scene3d>
            <a:camera prst="orthographicFront"/>
            <a:lightRig rig="threePt" dir="t"/>
          </a:scene3d>
          <a:sp3d extrusionH="76200" contourW="69850">
            <a:bevelT/>
            <a:bevelB/>
            <a:extrusionClr>
              <a:schemeClr val="bg1">
                <a:lumMod val="95000"/>
              </a:schemeClr>
            </a:extrusionClr>
            <a:contourClr>
              <a:schemeClr val="bg1"/>
            </a:contourClr>
          </a:sp3d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сведены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 добавлены на портал сведения по 22 266 квартирам: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жилая площадь, количество комнат, номера подъездов, в которых расположены квартиры, и количестве проживающих.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363075" y="1805762"/>
            <a:ext cx="2638425" cy="1815882"/>
          </a:xfrm>
          <a:prstGeom prst="rect">
            <a:avLst/>
          </a:prstGeom>
          <a:effectLst>
            <a:glow rad="127000">
              <a:schemeClr val="accent1">
                <a:alpha val="32000"/>
              </a:schemeClr>
            </a:glow>
          </a:effectLst>
          <a:scene3d>
            <a:camera prst="orthographicFront"/>
            <a:lightRig rig="threePt" dir="t"/>
          </a:scene3d>
          <a:sp3d contourW="69850" prstMaterial="dkEdge">
            <a:contourClr>
              <a:schemeClr val="bg1"/>
            </a:contourClr>
          </a:sp3d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заполнена информация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 лицевым счетам,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индивидуальным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 общедомовым приборам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учета, нормативах потребления и применяемых тарифах коммунальных услуг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4" y="4196860"/>
            <a:ext cx="2638425" cy="1130300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1028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Статистика рассмотрения обращений на портале «Наш город» </a:t>
            </a:r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с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01.01.2021 </a:t>
            </a:r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 по 31.12.2021  </a:t>
            </a:r>
            <a:endParaRPr lang="ru-RU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976136"/>
              </p:ext>
            </p:extLst>
          </p:nvPr>
        </p:nvGraphicFramePr>
        <p:xfrm>
          <a:off x="394653" y="2016034"/>
          <a:ext cx="11727678" cy="2817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391">
                  <a:extLst>
                    <a:ext uri="{9D8B030D-6E8A-4147-A177-3AD203B41FA5}">
                      <a16:colId xmlns:a16="http://schemas.microsoft.com/office/drawing/2014/main" xmlns="" val="101015163"/>
                    </a:ext>
                  </a:extLst>
                </a:gridCol>
                <a:gridCol w="1647391">
                  <a:extLst>
                    <a:ext uri="{9D8B030D-6E8A-4147-A177-3AD203B41FA5}">
                      <a16:colId xmlns:a16="http://schemas.microsoft.com/office/drawing/2014/main" xmlns="" val="1188401991"/>
                    </a:ext>
                  </a:extLst>
                </a:gridCol>
                <a:gridCol w="1783902">
                  <a:extLst>
                    <a:ext uri="{9D8B030D-6E8A-4147-A177-3AD203B41FA5}">
                      <a16:colId xmlns:a16="http://schemas.microsoft.com/office/drawing/2014/main" xmlns="" val="3383672850"/>
                    </a:ext>
                  </a:extLst>
                </a:gridCol>
                <a:gridCol w="1510880">
                  <a:extLst>
                    <a:ext uri="{9D8B030D-6E8A-4147-A177-3AD203B41FA5}">
                      <a16:colId xmlns:a16="http://schemas.microsoft.com/office/drawing/2014/main" xmlns="" val="151525266"/>
                    </a:ext>
                  </a:extLst>
                </a:gridCol>
                <a:gridCol w="1647391">
                  <a:extLst>
                    <a:ext uri="{9D8B030D-6E8A-4147-A177-3AD203B41FA5}">
                      <a16:colId xmlns:a16="http://schemas.microsoft.com/office/drawing/2014/main" xmlns="" val="2431054697"/>
                    </a:ext>
                  </a:extLst>
                </a:gridCol>
                <a:gridCol w="1647391">
                  <a:extLst>
                    <a:ext uri="{9D8B030D-6E8A-4147-A177-3AD203B41FA5}">
                      <a16:colId xmlns:a16="http://schemas.microsoft.com/office/drawing/2014/main" xmlns="" val="2338984587"/>
                    </a:ext>
                  </a:extLst>
                </a:gridCol>
                <a:gridCol w="1843332">
                  <a:extLst>
                    <a:ext uri="{9D8B030D-6E8A-4147-A177-3AD203B41FA5}">
                      <a16:colId xmlns:a16="http://schemas.microsoft.com/office/drawing/2014/main" xmlns="" val="3694382725"/>
                    </a:ext>
                  </a:extLst>
                </a:gridCol>
              </a:tblGrid>
              <a:tr h="19550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обращений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опубликовано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ответов с нарушением регламентного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срока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 подготовка ответа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Обещания на контроле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Опровержения жителей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Возвраты на доработку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extLst>
                  <a:ext uri="{0D108BD9-81ED-4DB2-BD59-A6C34878D82A}">
                    <a16:rowId xmlns:a16="http://schemas.microsoft.com/office/drawing/2014/main" xmlns="" val="3753931283"/>
                  </a:ext>
                </a:extLst>
              </a:tr>
              <a:tr h="8621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14928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14527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525" marR="77525" anchor="ctr"/>
                </a:tc>
                <a:extLst>
                  <a:ext uri="{0D108BD9-81ED-4DB2-BD59-A6C34878D82A}">
                    <a16:rowId xmlns:a16="http://schemas.microsoft.com/office/drawing/2014/main" xmlns="" val="640820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6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281" y="365125"/>
            <a:ext cx="6543624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01.01.2021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31.03.2021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798053"/>
              </p:ext>
            </p:extLst>
          </p:nvPr>
        </p:nvGraphicFramePr>
        <p:xfrm>
          <a:off x="7173544" y="755373"/>
          <a:ext cx="4951896" cy="1750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632">
                  <a:extLst>
                    <a:ext uri="{9D8B030D-6E8A-4147-A177-3AD203B41FA5}">
                      <a16:colId xmlns:a16="http://schemas.microsoft.com/office/drawing/2014/main" xmlns="" val="3588909719"/>
                    </a:ext>
                  </a:extLst>
                </a:gridCol>
                <a:gridCol w="1650632">
                  <a:extLst>
                    <a:ext uri="{9D8B030D-6E8A-4147-A177-3AD203B41FA5}">
                      <a16:colId xmlns:a16="http://schemas.microsoft.com/office/drawing/2014/main" xmlns="" val="533881944"/>
                    </a:ext>
                  </a:extLst>
                </a:gridCol>
                <a:gridCol w="1650632">
                  <a:extLst>
                    <a:ext uri="{9D8B030D-6E8A-4147-A177-3AD203B41FA5}">
                      <a16:colId xmlns:a16="http://schemas.microsoft.com/office/drawing/2014/main" xmlns="" val="1306944970"/>
                    </a:ext>
                  </a:extLst>
                </a:gridCol>
              </a:tblGrid>
              <a:tr h="107844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поступило сообщений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опубликовано ответов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Обещаний на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контроле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05704567"/>
                  </a:ext>
                </a:extLst>
              </a:tr>
              <a:tr h="5620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8108772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80" y="1953175"/>
            <a:ext cx="2843811" cy="2416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371" y="1953175"/>
            <a:ext cx="2948226" cy="2416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79" y="4498939"/>
            <a:ext cx="2843811" cy="2226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371" y="4498939"/>
            <a:ext cx="2948226" cy="2226058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79087506"/>
              </p:ext>
            </p:extLst>
          </p:nvPr>
        </p:nvGraphicFramePr>
        <p:xfrm>
          <a:off x="7173544" y="2577082"/>
          <a:ext cx="4951896" cy="414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Объект 3"/>
          <p:cNvSpPr>
            <a:spLocks noGrp="1"/>
          </p:cNvSpPr>
          <p:nvPr>
            <p:ph sz="half" idx="4294967295"/>
          </p:nvPr>
        </p:nvSpPr>
        <p:spPr>
          <a:xfrm>
            <a:off x="742229" y="1595004"/>
            <a:ext cx="1357058" cy="32085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5"/>
          <p:cNvSpPr>
            <a:spLocks noGrp="1"/>
          </p:cNvSpPr>
          <p:nvPr>
            <p:ph sz="quarter" idx="4294967295"/>
          </p:nvPr>
        </p:nvSpPr>
        <p:spPr>
          <a:xfrm>
            <a:off x="4776107" y="1553257"/>
            <a:ext cx="1445457" cy="3999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278217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01.04.2021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30.06.2021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99408"/>
              </p:ext>
            </p:extLst>
          </p:nvPr>
        </p:nvGraphicFramePr>
        <p:xfrm>
          <a:off x="7229878" y="365125"/>
          <a:ext cx="4844853" cy="212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951">
                  <a:extLst>
                    <a:ext uri="{9D8B030D-6E8A-4147-A177-3AD203B41FA5}">
                      <a16:colId xmlns:a16="http://schemas.microsoft.com/office/drawing/2014/main" xmlns="" val="77036460"/>
                    </a:ext>
                  </a:extLst>
                </a:gridCol>
                <a:gridCol w="1614951">
                  <a:extLst>
                    <a:ext uri="{9D8B030D-6E8A-4147-A177-3AD203B41FA5}">
                      <a16:colId xmlns:a16="http://schemas.microsoft.com/office/drawing/2014/main" xmlns="" val="4280769612"/>
                    </a:ext>
                  </a:extLst>
                </a:gridCol>
                <a:gridCol w="1614951">
                  <a:extLst>
                    <a:ext uri="{9D8B030D-6E8A-4147-A177-3AD203B41FA5}">
                      <a16:colId xmlns:a16="http://schemas.microsoft.com/office/drawing/2014/main" xmlns="" val="3717913360"/>
                    </a:ext>
                  </a:extLst>
                </a:gridCol>
              </a:tblGrid>
              <a:tr h="134456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поступило сообщений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опубликовано ответов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Обещаний на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контроле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5024190"/>
                  </a:ext>
                </a:extLst>
              </a:tr>
              <a:tr h="77899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53431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2" y="1995698"/>
            <a:ext cx="3001147" cy="2365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36" y="2006571"/>
            <a:ext cx="3053502" cy="2365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10" y="4569246"/>
            <a:ext cx="3001147" cy="2081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944" y="4569246"/>
            <a:ext cx="3053502" cy="2081128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57733668"/>
              </p:ext>
            </p:extLst>
          </p:nvPr>
        </p:nvGraphicFramePr>
        <p:xfrm>
          <a:off x="7229877" y="2606049"/>
          <a:ext cx="4844853" cy="404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Объект 3"/>
          <p:cNvSpPr>
            <a:spLocks noGrp="1"/>
          </p:cNvSpPr>
          <p:nvPr>
            <p:ph sz="half" idx="4294967295"/>
          </p:nvPr>
        </p:nvSpPr>
        <p:spPr>
          <a:xfrm>
            <a:off x="838200" y="1578517"/>
            <a:ext cx="1414549" cy="38675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5"/>
          <p:cNvSpPr>
            <a:spLocks noGrp="1"/>
          </p:cNvSpPr>
          <p:nvPr>
            <p:ph sz="quarter" idx="4294967295"/>
          </p:nvPr>
        </p:nvSpPr>
        <p:spPr>
          <a:xfrm>
            <a:off x="5255844" y="1518973"/>
            <a:ext cx="1538632" cy="573243"/>
          </a:xfrm>
          <a:prstGeom prst="rect">
            <a:avLst/>
          </a:prstGeo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78217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01.07.2021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94707"/>
              </p:ext>
            </p:extLst>
          </p:nvPr>
        </p:nvGraphicFramePr>
        <p:xfrm>
          <a:off x="7012221" y="311537"/>
          <a:ext cx="5097303" cy="1505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101">
                  <a:extLst>
                    <a:ext uri="{9D8B030D-6E8A-4147-A177-3AD203B41FA5}">
                      <a16:colId xmlns:a16="http://schemas.microsoft.com/office/drawing/2014/main" xmlns="" val="922658994"/>
                    </a:ext>
                  </a:extLst>
                </a:gridCol>
                <a:gridCol w="1699101">
                  <a:extLst>
                    <a:ext uri="{9D8B030D-6E8A-4147-A177-3AD203B41FA5}">
                      <a16:colId xmlns:a16="http://schemas.microsoft.com/office/drawing/2014/main" xmlns="" val="3868019301"/>
                    </a:ext>
                  </a:extLst>
                </a:gridCol>
                <a:gridCol w="1699101">
                  <a:extLst>
                    <a:ext uri="{9D8B030D-6E8A-4147-A177-3AD203B41FA5}">
                      <a16:colId xmlns:a16="http://schemas.microsoft.com/office/drawing/2014/main" xmlns="" val="988560315"/>
                    </a:ext>
                  </a:extLst>
                </a:gridCol>
              </a:tblGrid>
              <a:tr h="10843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поступило сообщений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опубликовано ответов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Обещаний на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контроле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7477132"/>
                  </a:ext>
                </a:extLst>
              </a:tr>
              <a:tr h="4214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51073255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74335557"/>
              </p:ext>
            </p:extLst>
          </p:nvPr>
        </p:nvGraphicFramePr>
        <p:xfrm>
          <a:off x="7116417" y="2055814"/>
          <a:ext cx="4993106" cy="412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6" y="1595323"/>
            <a:ext cx="2783289" cy="2190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821" y="1595323"/>
            <a:ext cx="2960884" cy="2190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15" y="4147203"/>
            <a:ext cx="2783289" cy="20333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822" y="4147204"/>
            <a:ext cx="2960884" cy="20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06480" y="482957"/>
            <a:ext cx="6168887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01.10.2021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31.12.2021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649977"/>
              </p:ext>
            </p:extLst>
          </p:nvPr>
        </p:nvGraphicFramePr>
        <p:xfrm>
          <a:off x="7290149" y="327991"/>
          <a:ext cx="4819374" cy="1365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458">
                  <a:extLst>
                    <a:ext uri="{9D8B030D-6E8A-4147-A177-3AD203B41FA5}">
                      <a16:colId xmlns:a16="http://schemas.microsoft.com/office/drawing/2014/main" xmlns="" val="922658994"/>
                    </a:ext>
                  </a:extLst>
                </a:gridCol>
                <a:gridCol w="1606458">
                  <a:extLst>
                    <a:ext uri="{9D8B030D-6E8A-4147-A177-3AD203B41FA5}">
                      <a16:colId xmlns:a16="http://schemas.microsoft.com/office/drawing/2014/main" xmlns="" val="3868019301"/>
                    </a:ext>
                  </a:extLst>
                </a:gridCol>
                <a:gridCol w="1606458">
                  <a:extLst>
                    <a:ext uri="{9D8B030D-6E8A-4147-A177-3AD203B41FA5}">
                      <a16:colId xmlns:a16="http://schemas.microsoft.com/office/drawing/2014/main" xmlns="" val="988560315"/>
                    </a:ext>
                  </a:extLst>
                </a:gridCol>
              </a:tblGrid>
              <a:tr h="98342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поступило сообщений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опубликовано ответов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Обещаний на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контроле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7477132"/>
                  </a:ext>
                </a:extLst>
              </a:tr>
              <a:tr h="3822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51073255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67086265"/>
              </p:ext>
            </p:extLst>
          </p:nvPr>
        </p:nvGraphicFramePr>
        <p:xfrm>
          <a:off x="7290149" y="1853851"/>
          <a:ext cx="4700104" cy="45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02" y="1808519"/>
            <a:ext cx="2754061" cy="2156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493" y="1808519"/>
            <a:ext cx="2800874" cy="2156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781" y="4244855"/>
            <a:ext cx="1648571" cy="2455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4493" y="4257352"/>
            <a:ext cx="2800874" cy="24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23949" y="173038"/>
            <a:ext cx="10687051" cy="646112"/>
          </a:xfrm>
        </p:spPr>
        <p:txBody>
          <a:bodyPr>
            <a:normAutofit fontScale="92500"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Задачи</a:t>
            </a:r>
            <a:r>
              <a:rPr lang="ru-RU" b="1" i="1" u="sng" dirty="0">
                <a:latin typeface="Monotype Corsiva" panose="03010101010201010101" pitchFamily="66" charset="0"/>
              </a:rPr>
              <a:t>, которые </a:t>
            </a:r>
            <a:r>
              <a:rPr lang="ru-RU" b="1" i="1" u="sng" dirty="0" smtClean="0">
                <a:latin typeface="Monotype Corsiva" panose="03010101010201010101" pitchFamily="66" charset="0"/>
              </a:rPr>
              <a:t>ставит </a:t>
            </a:r>
            <a:r>
              <a:rPr lang="ru-RU" b="1" i="1" u="sng" dirty="0">
                <a:latin typeface="Monotype Corsiva" panose="03010101010201010101" pitchFamily="66" charset="0"/>
              </a:rPr>
              <a:t>для </a:t>
            </a:r>
            <a:r>
              <a:rPr lang="ru-RU" b="1" i="1" u="sng" dirty="0" smtClean="0">
                <a:latin typeface="Monotype Corsiva" panose="03010101010201010101" pitchFamily="66" charset="0"/>
              </a:rPr>
              <a:t>себя общий отдел </a:t>
            </a:r>
            <a:r>
              <a:rPr lang="ru-RU" b="1" i="1" u="sng" dirty="0">
                <a:latin typeface="Monotype Corsiva" panose="03010101010201010101" pitchFamily="66" charset="0"/>
              </a:rPr>
              <a:t>в 2022 </a:t>
            </a:r>
            <a:r>
              <a:rPr lang="ru-RU" b="1" i="1" u="sng" dirty="0" smtClean="0">
                <a:latin typeface="Monotype Corsiva" panose="03010101010201010101" pitchFamily="66" charset="0"/>
              </a:rPr>
              <a:t>году  по работе с обращениями граждан </a:t>
            </a:r>
            <a:endParaRPr lang="ru-RU" b="1" i="1" u="sng" dirty="0">
              <a:latin typeface="Monotype Corsiva" panose="03010101010201010101" pitchFamily="66" charset="0"/>
            </a:endParaRPr>
          </a:p>
          <a:p>
            <a:endParaRPr lang="ru-RU" b="1" i="1" u="sng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1" y="957347"/>
            <a:ext cx="113823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SzPts val="1200"/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Еженедельный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упреждающий контроль – рассылка в структурные подразделения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справки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 обращениям, предварительный срок рассмотрения которых истекает в течение следующей недели (в качестве напоминания о сроках); а также сведений с перечнями обращений, срок рассмотрения которых истек и информация о рассмотрении отсутствует (если таковые имеются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lvl="0" algn="just">
              <a:spcAft>
                <a:spcPts val="0"/>
              </a:spcAft>
              <a:buSzPts val="1200"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spcAft>
                <a:spcPts val="0"/>
              </a:spcAft>
              <a:buSzPts val="1200"/>
              <a:buFont typeface="Wingdings" panose="05000000000000000000" pitchFamily="2" charset="2"/>
              <a:buChar char="q"/>
            </a:pPr>
            <a:r>
              <a:rPr lang="ru-RU" dirty="0" smtClean="0"/>
              <a:t>У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работе с обращениями граждан,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организаций информации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(итогов работы) аналогичного предшествующего периода для анализа текущей деятельности по вопросу своевременного рассмотрения поступающих запросов, предложений, жалоб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заявителей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  <a:buSzPts val="1200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spcAft>
                <a:spcPts val="0"/>
              </a:spcAft>
              <a:buSzPts val="1200"/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Внедрение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системы оценки качества результативности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эффективности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работы подразделений учреждения, в том числе на основе результатов рассмотрения обращений граждан, а именно, полноты и качества ответов, срока подготовки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lvl="0" indent="-285750" algn="just">
              <a:spcAft>
                <a:spcPts val="0"/>
              </a:spcAft>
              <a:buSzPts val="1200"/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just">
              <a:spcAft>
                <a:spcPts val="0"/>
              </a:spcAft>
              <a:buSzPts val="1200"/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Выстроить 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</a:rPr>
              <a:t>систему взаимодействия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 отделами для своевременного 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</a:rPr>
              <a:t>закрытия 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</a:rPr>
              <a:t>порталов.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642648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Аварийно-ремонтное </a:t>
            </a:r>
            <a:r>
              <a:rPr lang="ru-RU" b="1" i="1" u="sng" dirty="0">
                <a:latin typeface="Monotype Corsiva" panose="03010101010201010101" pitchFamily="66" charset="0"/>
              </a:rPr>
              <a:t>обслуживание жилищного фонда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6006" y="751090"/>
            <a:ext cx="11564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предотвращения аварийных ситуаций  организована работа аварийной и диспетчерской служб в строгом соответствии   с  требованиями  нормативных  документов,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особое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внимание уделено  укомплектованности      аварийных      служб      аттестованными специалистами,    техникой    и    необходимым    запасом    материалов    и оборудования.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42859" y="1790543"/>
            <a:ext cx="62871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Аварийная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служба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Южное Медведково расположена по адресу: Ясный пр., д. 17, прием аварийных заявок ведется круглосуточно через единый диспетчерский центр по тел.: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(499)539-53-53.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 района работают круглосуточно 7 ОДС. Все заявки, поступающие  в систему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ЕДЦ,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незамедлительно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отрабатываются.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Возникающие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аварийные ситуации устраняются силами эксплуатирующих и аварийных служб в рабочем порядке.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Регулярно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сотрудниками ГБУ «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Жилищник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 Южное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Медведково» проводятся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проверки на предмет закрытия и опечатывания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чердачно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-подвальных помещений и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мусорокамер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многоквартирных домов.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постоянной основе проводится мониторинг социальных сетей на предмет выявления проблем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://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vk.com/medvedkovo_online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://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vk.com/best_svao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6" y="1903613"/>
            <a:ext cx="5128953" cy="38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493019"/>
          </a:xfrm>
        </p:spPr>
        <p:txBody>
          <a:bodyPr>
            <a:normAutofit/>
          </a:bodyPr>
          <a:lstStyle/>
          <a:p>
            <a:r>
              <a:rPr lang="ru-RU" b="1" i="1" u="sng" dirty="0">
                <a:latin typeface="Monotype Corsiva" panose="03010101010201010101" pitchFamily="66" charset="0"/>
              </a:rPr>
              <a:t>Работа с </a:t>
            </a:r>
            <a:r>
              <a:rPr lang="ru-RU" b="1" i="1" u="sng" dirty="0" smtClean="0">
                <a:latin typeface="Monotype Corsiva" panose="03010101010201010101" pitchFamily="66" charset="0"/>
              </a:rPr>
              <a:t>задолженностью </a:t>
            </a:r>
            <a:r>
              <a:rPr lang="ru-RU" b="1" i="1" u="sng" dirty="0">
                <a:latin typeface="Monotype Corsiva" panose="03010101010201010101" pitchFamily="66" charset="0"/>
              </a:rPr>
              <a:t>граждан </a:t>
            </a:r>
            <a:r>
              <a:rPr lang="ru-RU" b="1" i="1" u="sng" dirty="0" smtClean="0">
                <a:latin typeface="Monotype Corsiva" panose="03010101010201010101" pitchFamily="66" charset="0"/>
              </a:rPr>
              <a:t>за жилищно-коммунальные услуги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625" y="1133476"/>
            <a:ext cx="11583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Дебиторская задолженность за 2021 год снизилась 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35,7%.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проводимых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направленных на снижение задолженности физических лиц за период с 01.01.2021 по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01.01.2022, взыскано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69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29 млн 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.: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609394"/>
              </p:ext>
            </p:extLst>
          </p:nvPr>
        </p:nvGraphicFramePr>
        <p:xfrm>
          <a:off x="428625" y="1595141"/>
          <a:ext cx="6213244" cy="4185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925541" y="1784387"/>
            <a:ext cx="50863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уведомлениям 12,8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что составляет 18,5% от взысканной суммы долга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долговым ЕПД 28,8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(41,5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%);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договорам о реструктуризации 5,8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(8,4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%);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оплачено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добровольном порядке после установки заглушки 1,6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(2,3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%);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исполнительному производству ОССП +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Банки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20,3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(29,3%).</a:t>
            </a:r>
          </a:p>
        </p:txBody>
      </p:sp>
    </p:spTree>
    <p:extLst>
      <p:ext uri="{BB962C8B-B14F-4D97-AF65-F5344CB8AC3E}">
        <p14:creationId xmlns:p14="http://schemas.microsoft.com/office/powerpoint/2010/main" val="42328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493019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Меры, принятые для снижения задолженности граждан за жилищно-коммунальные услуги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001" y="598128"/>
            <a:ext cx="5556539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>
                <a:latin typeface="Monotype Corsiva" panose="03010101010201010101" pitchFamily="66" charset="0"/>
              </a:rPr>
              <a:t>Досудебная работа в 2021 году: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ежемесячно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совместно с МФЦ района Южное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Медведково формировались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разносились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долговые ЕПД населению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района, имеющему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задолженность от 0  месяцев и от 0 копеек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направлены  уведомления-претензии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жителям, имеющим задолженность за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ЖКУ, в кол-ве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28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670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шт.;</a:t>
            </a: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заключены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соглашения о реструктуризации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долга в кол-ве 75 шт.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 сумму 12,4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руб.;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проводился анализ водопотребления по индивидуальным приборам учета и выявления квартир с некорректными данными, приняты меры по организации и учету контрольных снятий показаний ИПУ;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управой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района совместно с ГБУ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Жилищник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района Южное Медведково» создана комиссия по снижению дебиторской задолженности за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ЖКУ; заседания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комиссии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проводились 1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раз в неделю по четвергам с 18:00-20:00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совместно с представителем управы района проводился обход жителей с задолженностью за ЖКУ 2 раза в неделю по вторникам с 18:00-20:00 и субботам с 11:00-13:00;</a:t>
            </a: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ограничение приема сточных вод в систему канализации путем установки заглушки на канализационный выпуск квартиры; установлено 80 заглушек на сумму 12,4 млн руб.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02" y="2858570"/>
            <a:ext cx="2808807" cy="1479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31" y="2853668"/>
            <a:ext cx="2414117" cy="14848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33540" y="598128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Претензионно</a:t>
            </a:r>
            <a:r>
              <a:rPr lang="ru-RU" b="1" dirty="0" smtClean="0">
                <a:latin typeface="Monotype Corsiva" panose="03010101010201010101" pitchFamily="66" charset="0"/>
              </a:rPr>
              <a:t>-исковая </a:t>
            </a:r>
            <a:r>
              <a:rPr lang="ru-RU" b="1" dirty="0">
                <a:latin typeface="Monotype Corsiva" panose="03010101010201010101" pitchFamily="66" charset="0"/>
              </a:rPr>
              <a:t>работа в период с  01.01.2021 по 01.01.2022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суд подано 700 заявлений на сумму долга 43,9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- для принудительного взыскания в службу судебных приставов с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передано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303 исполнительных документа на сумму 19,2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.;</a:t>
            </a: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 для принудительного взыскания в Банки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передано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272 исполнительных документа на сумму 24,5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млн руб.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02" y="4483629"/>
            <a:ext cx="5355646" cy="19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47724" y="230188"/>
            <a:ext cx="10687051" cy="642648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latin typeface="Monotype Corsiva" panose="03010101010201010101" pitchFamily="66" charset="0"/>
              </a:rPr>
              <a:t>Капитальный ремонт многоквартирных домов</a:t>
            </a:r>
            <a:endParaRPr lang="ru-RU" b="1" i="1" u="sng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79" y="751090"/>
            <a:ext cx="11647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В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районе активно ведутся работы по капитальному ремонту многоквартирных домов. Силами подрядных организаций в настоящее время в районе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ремонтируют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8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многоквартирных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домов. Приняты меры по усилению контроля за ходом выполнения работ по капитальному ремонту данных МКД.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Проведены 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организационные    мероприятия  по определению готовности  служб   жилищно-коммунального хозяйства  к  регламентным  работам по содержанию жилого  сектора,  а  также по их готовности к принятию оперативных мер в случае  возникновения чрезвычайных или аварийных ситуаций.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9091" y="2320750"/>
            <a:ext cx="10008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atin typeface="Monotype Corsiva" panose="03010101010201010101" pitchFamily="66" charset="0"/>
              </a:rPr>
              <a:t>Краткая характеристика МКД по капитальному ремонту собственными силами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0582B8FA-A33E-451A-B6E8-CF501E25B609}"/>
              </a:ext>
            </a:extLst>
          </p:cNvPr>
          <p:cNvSpPr txBox="1">
            <a:spLocks/>
          </p:cNvSpPr>
          <p:nvPr/>
        </p:nvSpPr>
        <p:spPr>
          <a:xfrm>
            <a:off x="0" y="3055358"/>
            <a:ext cx="5645989" cy="17175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i="1" u="sng" dirty="0">
                <a:latin typeface="Monotype Corsiva" panose="03010101010201010101" pitchFamily="66" charset="0"/>
              </a:rPr>
              <a:t>Дежнева пр., д. 15 корп. 1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Жилой дом, здание 12-и этажное, 3-х подъездное, прямоугольной формы в плане, с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техподпольем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проходным холодным чердачным помещением. Здание построено в 1978 г. по серии II-68-03/12Ю.</a:t>
            </a:r>
          </a:p>
          <a:p>
            <a:pPr>
              <a:spcBef>
                <a:spcPts val="0"/>
              </a:spcBef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контракт по краткосрочному плану 2015-2023 на выполнение капитального ремонта МКД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23.11.2020 №ПКР-005584-20</a:t>
            </a:r>
            <a:endParaRPr lang="en-GB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77C48B9B-37D5-49E6-9D15-2933691FFB08}"/>
              </a:ext>
            </a:extLst>
          </p:cNvPr>
          <p:cNvSpPr txBox="1">
            <a:spLocks/>
          </p:cNvSpPr>
          <p:nvPr/>
        </p:nvSpPr>
        <p:spPr>
          <a:xfrm>
            <a:off x="6320443" y="3055365"/>
            <a:ext cx="5645989" cy="171758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i="1" u="sng" dirty="0">
                <a:latin typeface="Monotype Corsiva" panose="03010101010201010101" pitchFamily="66" charset="0"/>
              </a:rPr>
              <a:t>Проспект Мира., д. 131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Жилой дом, здание 5-и этажное, 4-х подъездное, прямоугольной формы в плане, с подвалом и полупроходным чердачным помещением. Здание построено в 1961 г. по серии индивидуальной.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 контракт по краткосрочному плану 2015-2023 на выполнение капитального ремонта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МКД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29.10.2020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КР-006086-20</a:t>
            </a:r>
            <a:endParaRPr lang="en-GB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F11C1B6E-EB40-42A2-A5A0-B7A6E48708F7}"/>
              </a:ext>
            </a:extLst>
          </p:cNvPr>
          <p:cNvSpPr txBox="1">
            <a:spLocks/>
          </p:cNvSpPr>
          <p:nvPr/>
        </p:nvSpPr>
        <p:spPr>
          <a:xfrm>
            <a:off x="3183469" y="4852560"/>
            <a:ext cx="5645989" cy="17175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i="1" u="sng" dirty="0">
                <a:latin typeface="Monotype Corsiva" panose="03010101010201010101" pitchFamily="66" charset="0"/>
              </a:rPr>
              <a:t>Ясный пр., д.26 корп. 3</a:t>
            </a:r>
            <a:br>
              <a:rPr lang="ru-RU" sz="2400" b="1" i="1" u="sng" dirty="0">
                <a:latin typeface="Monotype Corsiva" panose="03010101010201010101" pitchFamily="66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Жилой дом, здание 16-и этажное, 1-о подъездное, прямоугольной формы в плане, с подвалом и проходным холодным чердачным помещением. Здание построено в 1984 г. по серии II-68-01/16Ю.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 контракт по краткосрочному плану 2015-2023 на выполнение капитального ремонта МКД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23.11.2020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ПКР-005589-20</a:t>
            </a:r>
            <a:endParaRPr lang="en-GB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225874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Выполненные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работы по адресу: Дежнёва пр., дом 15 к 1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E64EE36B-0AE8-492B-BE7F-4D48BACE4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477970"/>
              </p:ext>
            </p:extLst>
          </p:nvPr>
        </p:nvGraphicFramePr>
        <p:xfrm>
          <a:off x="1466490" y="750499"/>
          <a:ext cx="9546067" cy="59669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4358">
                  <a:extLst>
                    <a:ext uri="{9D8B030D-6E8A-4147-A177-3AD203B41FA5}">
                      <a16:colId xmlns:a16="http://schemas.microsoft.com/office/drawing/2014/main" xmlns="" val="2075041423"/>
                    </a:ext>
                  </a:extLst>
                </a:gridCol>
                <a:gridCol w="1247686">
                  <a:extLst>
                    <a:ext uri="{9D8B030D-6E8A-4147-A177-3AD203B41FA5}">
                      <a16:colId xmlns:a16="http://schemas.microsoft.com/office/drawing/2014/main" xmlns="" val="937031837"/>
                    </a:ext>
                  </a:extLst>
                </a:gridCol>
                <a:gridCol w="6361552">
                  <a:extLst>
                    <a:ext uri="{9D8B030D-6E8A-4147-A177-3AD203B41FA5}">
                      <a16:colId xmlns:a16="http://schemas.microsoft.com/office/drawing/2014/main" xmlns="" val="743976308"/>
                    </a:ext>
                  </a:extLst>
                </a:gridCol>
                <a:gridCol w="1352471">
                  <a:extLst>
                    <a:ext uri="{9D8B030D-6E8A-4147-A177-3AD203B41FA5}">
                      <a16:colId xmlns:a16="http://schemas.microsoft.com/office/drawing/2014/main" xmlns="" val="881882883"/>
                    </a:ext>
                  </a:extLst>
                </a:gridCol>
              </a:tblGrid>
              <a:tr h="392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на сумму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8457616"/>
                  </a:ext>
                </a:extLst>
              </a:tr>
              <a:tr h="20079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3487982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 Дежнева д.15, к.1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проектно-сметной документации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3 281 806,44р.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63448186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сетей электроснабжения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7 335 409,94р.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293193636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холодного водоснабжения (стояки)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1 711 353,94р.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61044308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горячего водоснабжения (стояки)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2 556 690,03р.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427747287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теплоснабжения (стояки)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6 349 145,89р.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554549337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фасад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12 910 050,92р.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572986189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крыши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3 311 341,19р.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082840538"/>
                  </a:ext>
                </a:extLst>
              </a:tr>
              <a:tr h="392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подвальных помещений, относящихся к общему имуществу собственников помещений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2 624 963,76р.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049351983"/>
                  </a:ext>
                </a:extLst>
              </a:tr>
              <a:tr h="392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подъездов, направленный на восстановление их надлежащего состояния и проводимый при выполнении иных работ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19 324 066,67р.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4168717234"/>
                  </a:ext>
                </a:extLst>
              </a:tr>
              <a:tr h="392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теплоснабжения (разводящие магистрали)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2 634 990,42р.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328422170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или замена мусоропровода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2 520 421,12р.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192537939"/>
                  </a:ext>
                </a:extLst>
              </a:tr>
              <a:tr h="3927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водоотведения (канализации) (выпуски и сборные трубопроводы).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1 046 401,55р.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96101818"/>
                  </a:ext>
                </a:extLst>
              </a:tr>
              <a:tr h="39273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холодного водоснабжения (разводящие магистрали)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898 891,19р.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72652067"/>
                  </a:ext>
                </a:extLst>
              </a:tr>
              <a:tr h="2007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пожарного водопровода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1 241 078,66р.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006026764"/>
                  </a:ext>
                </a:extLst>
              </a:tr>
              <a:tr h="89778">
                <a:tc vMerge="1"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горячего водоснабжения (разводящие магистрали).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1 288 452,43р.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9666100"/>
                  </a:ext>
                </a:extLst>
              </a:tr>
              <a:tr h="30295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ремонт внутридомовых инженерных систем горячего водоснабжения (разводящие магистрали).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1 288 452,43р.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162539589"/>
                  </a:ext>
                </a:extLst>
              </a:tr>
              <a:tr h="2196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внутридомовой системы дымоудаления и противопожарной автоматики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170 244,96р.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074534672"/>
                  </a:ext>
                </a:extLst>
              </a:tr>
              <a:tr h="20079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69 205 309,11р.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560791608"/>
                  </a:ext>
                </a:extLst>
              </a:tr>
              <a:tr h="217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водоотведения (канализации) (стояки)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8057791"/>
                  </a:ext>
                </a:extLst>
              </a:tr>
              <a:tr h="313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или замена внутреннего водостока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731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2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225874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Выполненные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работы по адресу: Ясный пр., дом 26 к 3 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E64EE36B-0AE8-492B-BE7F-4D48BACE4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16894"/>
              </p:ext>
            </p:extLst>
          </p:nvPr>
        </p:nvGraphicFramePr>
        <p:xfrm>
          <a:off x="1466491" y="672859"/>
          <a:ext cx="9764726" cy="59071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4499">
                  <a:extLst>
                    <a:ext uri="{9D8B030D-6E8A-4147-A177-3AD203B41FA5}">
                      <a16:colId xmlns:a16="http://schemas.microsoft.com/office/drawing/2014/main" xmlns="" val="2075041423"/>
                    </a:ext>
                  </a:extLst>
                </a:gridCol>
                <a:gridCol w="991772">
                  <a:extLst>
                    <a:ext uri="{9D8B030D-6E8A-4147-A177-3AD203B41FA5}">
                      <a16:colId xmlns:a16="http://schemas.microsoft.com/office/drawing/2014/main" xmlns="" val="937031837"/>
                    </a:ext>
                  </a:extLst>
                </a:gridCol>
                <a:gridCol w="6956734">
                  <a:extLst>
                    <a:ext uri="{9D8B030D-6E8A-4147-A177-3AD203B41FA5}">
                      <a16:colId xmlns:a16="http://schemas.microsoft.com/office/drawing/2014/main" xmlns="" val="743976308"/>
                    </a:ext>
                  </a:extLst>
                </a:gridCol>
                <a:gridCol w="1351721">
                  <a:extLst>
                    <a:ext uri="{9D8B030D-6E8A-4147-A177-3AD203B41FA5}">
                      <a16:colId xmlns:a16="http://schemas.microsoft.com/office/drawing/2014/main" xmlns="" val="881882883"/>
                    </a:ext>
                  </a:extLst>
                </a:gridCol>
              </a:tblGrid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на сумму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8457616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3487982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пр. Ясный д.26, к.3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проектно-сметной документации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2 319 538,64р.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63448186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сетей электроснабжения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4 370 271,10р.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293193636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холодного водоснабжения (стояки)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1 017 326,41р. 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61044308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горячего водоснабжения (стояки)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1 880 401,27р.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427747287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теплоснабжения (стояки)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3 905 721,77р.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554549337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фасад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9 531 586,56р. 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572986189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крыши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1 564 142,56р.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082840538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подвальных помещений, относящихся к общему имуществу собственников помещений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1 066 867,18р.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049351983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подъездов, направленный на восстановление их надлежащего состояния и проводимый при выполнении иных работ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9 727 639,63р.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4168717234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теплоснабжения (разводящие магистрали)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1 141 223,72р.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328422170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или замена мусоропровода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756 499,45р..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192537939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водоотведения (канализации) (выпуски и сборные трубопроводы).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458 625,73р.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96101818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холодного водоснабжения (разводящие магистрали)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432 451,04р.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72652067"/>
                  </a:ext>
                </a:extLst>
              </a:tr>
              <a:tr h="1824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пожарного водопровода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519 191,94р. 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006026764"/>
                  </a:ext>
                </a:extLst>
              </a:tr>
              <a:tr h="57303">
                <a:tc vMerge="1"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горячего водоснабжения (разводящие магистрали).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572 834,96р.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9666100"/>
                  </a:ext>
                </a:extLst>
              </a:tr>
              <a:tr h="29945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ремонт внутридомовых инженерных систем горячего водоснабжения (разводящие магистрали).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1 288 452,43р.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162539589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внутридомовой системы дымоудаления и противопожарной автоматики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449 857,15р.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074534672"/>
                  </a:ext>
                </a:extLst>
              </a:tr>
              <a:tr h="18240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39 714 179,11р.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560791608"/>
                  </a:ext>
                </a:extLst>
              </a:tr>
              <a:tr h="35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водоотведения (канализации) (стояки)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8057791"/>
                  </a:ext>
                </a:extLst>
              </a:tr>
              <a:tr h="200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или замена внутреннего водостока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731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2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BBF479B-5CB2-4250-97DC-F838565E6508}"/>
              </a:ext>
            </a:extLst>
          </p:cNvPr>
          <p:cNvCxnSpPr>
            <a:cxnSpLocks/>
          </p:cNvCxnSpPr>
          <p:nvPr/>
        </p:nvCxnSpPr>
        <p:spPr>
          <a:xfrm>
            <a:off x="1466491" y="672859"/>
            <a:ext cx="10275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4C272-9DCD-45F1-A86D-72726A387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2" y="225874"/>
            <a:ext cx="810002" cy="99508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4EE1F0F-A580-4237-8BF1-D323BB5AF567}"/>
              </a:ext>
            </a:extLst>
          </p:cNvPr>
          <p:cNvSpPr txBox="1">
            <a:spLocks/>
          </p:cNvSpPr>
          <p:nvPr/>
        </p:nvSpPr>
        <p:spPr>
          <a:xfrm>
            <a:off x="1373594" y="225874"/>
            <a:ext cx="10515600" cy="369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u="sng" dirty="0" smtClean="0">
                <a:latin typeface="Monotype Corsiva" panose="03010101010201010101" pitchFamily="66" charset="0"/>
                <a:ea typeface="+mn-ea"/>
                <a:cs typeface="+mn-cs"/>
              </a:rPr>
              <a:t>Выполненные </a:t>
            </a:r>
            <a:r>
              <a:rPr lang="ru-RU" sz="2400" b="1" i="1" u="sng" dirty="0">
                <a:latin typeface="Monotype Corsiva" panose="03010101010201010101" pitchFamily="66" charset="0"/>
                <a:ea typeface="+mn-ea"/>
                <a:cs typeface="+mn-cs"/>
              </a:rPr>
              <a:t>работы по адресу: Проспект Мира, 131</a:t>
            </a:r>
            <a:endParaRPr lang="en-GB" sz="2400" b="1" i="1" u="sng" dirty="0"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E64EE36B-0AE8-492B-BE7F-4D48BACE4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470524"/>
              </p:ext>
            </p:extLst>
          </p:nvPr>
        </p:nvGraphicFramePr>
        <p:xfrm>
          <a:off x="1466490" y="873144"/>
          <a:ext cx="10275497" cy="50134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29010">
                  <a:extLst>
                    <a:ext uri="{9D8B030D-6E8A-4147-A177-3AD203B41FA5}">
                      <a16:colId xmlns:a16="http://schemas.microsoft.com/office/drawing/2014/main" xmlns="" val="2075041423"/>
                    </a:ext>
                  </a:extLst>
                </a:gridCol>
                <a:gridCol w="1343024">
                  <a:extLst>
                    <a:ext uri="{9D8B030D-6E8A-4147-A177-3AD203B41FA5}">
                      <a16:colId xmlns:a16="http://schemas.microsoft.com/office/drawing/2014/main" xmlns="" val="937031837"/>
                    </a:ext>
                  </a:extLst>
                </a:gridCol>
                <a:gridCol w="6847647">
                  <a:extLst>
                    <a:ext uri="{9D8B030D-6E8A-4147-A177-3AD203B41FA5}">
                      <a16:colId xmlns:a16="http://schemas.microsoft.com/office/drawing/2014/main" xmlns="" val="743976308"/>
                    </a:ext>
                  </a:extLst>
                </a:gridCol>
                <a:gridCol w="1455816">
                  <a:extLst>
                    <a:ext uri="{9D8B030D-6E8A-4147-A177-3AD203B41FA5}">
                      <a16:colId xmlns:a16="http://schemas.microsoft.com/office/drawing/2014/main" xmlns="" val="881882883"/>
                    </a:ext>
                  </a:extLst>
                </a:gridCol>
              </a:tblGrid>
              <a:tr h="240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на сумму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8457616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3487982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Проспект Мира, дом 131</a:t>
                      </a:r>
                      <a:endParaRPr lang="en-GB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холодного водоснабжения (стояки)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696 546,94р.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61044308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горячего водоснабжения (стояки)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1 046 162,08р.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427747287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теплоснабжения (стояки)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2 469 933,41р.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554549337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фасад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4 913 961,79р.</a:t>
                      </a: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572986189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крыши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4 551 839,69р.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082840538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подвальных помещений, относящихся к общему имуществу собственников помещений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1 332 186,68р.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049351983"/>
                  </a:ext>
                </a:extLst>
              </a:tr>
              <a:tr h="310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подъездов, направленный на восстановление их надлежащего состояния и проводимый при выполнении иных работ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2 408 944,73р.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4168717234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теплоснабжения (разводящие магистрали)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910 252,37р.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3328422170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водоотведения (канализации) (выпуски и сборные трубопроводы).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224 484,40р.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96101818"/>
                  </a:ext>
                </a:extLst>
              </a:tr>
              <a:tr h="266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холодного водоснабжения (разводящие магистрали)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322 227,60р.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772652067"/>
                  </a:ext>
                </a:extLst>
              </a:tr>
              <a:tr h="375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горячего водоснабжения (разводящие магистрали).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629 048,86р.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19666100"/>
                  </a:ext>
                </a:extLst>
              </a:tr>
              <a:tr h="24326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19 505 588,55р.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extLst>
                  <a:ext uri="{0D108BD9-81ED-4DB2-BD59-A6C34878D82A}">
                    <a16:rowId xmlns:a16="http://schemas.microsoft.com/office/drawing/2014/main" xmlns="" val="2560791608"/>
                  </a:ext>
                </a:extLst>
              </a:tr>
              <a:tr h="263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внутридомовых инженерных систем водоотведения (канализации) (стояки)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8057791"/>
                  </a:ext>
                </a:extLst>
              </a:tr>
              <a:tr h="269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1" marR="9141" marT="91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внутридомовых инженерных сетей электроснабжения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Исключено</a:t>
                      </a:r>
                    </a:p>
                  </a:txBody>
                  <a:tcPr marL="9141" marR="9141" marT="91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731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3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6006</TotalTime>
  <Words>3676</Words>
  <Application>Microsoft Office PowerPoint</Application>
  <PresentationFormat>Произвольный</PresentationFormat>
  <Paragraphs>811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района</vt:lpstr>
      <vt:lpstr>Благоустройство дворовых территорий</vt:lpstr>
      <vt:lpstr>Содержание дворовых территорий</vt:lpstr>
      <vt:lpstr>Удаление сухостойных и аварийных деревьев</vt:lpstr>
      <vt:lpstr>Ремонт асфальтобетонного покрытия и замена бортового камня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рассмотрения обращений на портале «Наш город»  с 01.01.2021  по 31.12.2021  </vt:lpstr>
      <vt:lpstr>Период с 01.01.2021  по 31.03.2021 </vt:lpstr>
      <vt:lpstr>Период с 01.04.2021 по 30.06.2021</vt:lpstr>
      <vt:lpstr>Период с 01.07.2021 по 30.09.2021</vt:lpstr>
      <vt:lpstr>Период с 01.10.2021 по 31.12.2021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obshiy04</dc:creator>
  <cp:lastModifiedBy>Irina Krasnopolskaya</cp:lastModifiedBy>
  <cp:revision>210</cp:revision>
  <cp:lastPrinted>2022-03-15T16:13:34Z</cp:lastPrinted>
  <dcterms:created xsi:type="dcterms:W3CDTF">2021-11-02T16:56:55Z</dcterms:created>
  <dcterms:modified xsi:type="dcterms:W3CDTF">2022-03-21T07:06:43Z</dcterms:modified>
</cp:coreProperties>
</file>