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0"/>
  </p:notesMasterIdLst>
  <p:sldIdLst>
    <p:sldId id="256" r:id="rId2"/>
    <p:sldId id="257" r:id="rId3"/>
    <p:sldId id="261" r:id="rId4"/>
    <p:sldId id="287" r:id="rId5"/>
    <p:sldId id="262" r:id="rId6"/>
    <p:sldId id="311" r:id="rId7"/>
    <p:sldId id="288" r:id="rId8"/>
    <p:sldId id="308" r:id="rId9"/>
    <p:sldId id="276" r:id="rId10"/>
    <p:sldId id="314" r:id="rId11"/>
    <p:sldId id="283" r:id="rId12"/>
    <p:sldId id="294" r:id="rId13"/>
    <p:sldId id="297" r:id="rId14"/>
    <p:sldId id="289" r:id="rId15"/>
    <p:sldId id="291" r:id="rId16"/>
    <p:sldId id="318" r:id="rId17"/>
    <p:sldId id="280" r:id="rId18"/>
    <p:sldId id="307" r:id="rId19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71" autoAdjust="0"/>
  </p:normalViewPr>
  <p:slideViewPr>
    <p:cSldViewPr>
      <p:cViewPr varScale="1">
        <p:scale>
          <a:sx n="105" d="100"/>
          <a:sy n="105" d="100"/>
        </p:scale>
        <p:origin x="7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8A-4136-B1DD-755290765E4E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8A-4136-B1DD-755290765E4E}"/>
              </c:ext>
            </c:extLst>
          </c:dPt>
          <c:dLbls>
            <c:dLbl>
              <c:idx val="0"/>
              <c:layout>
                <c:manualLayout>
                  <c:x val="-0.198630355070709"/>
                  <c:y val="4.3064454579938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08A-4136-B1DD-755290765E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148453373353996"/>
                  <c:y val="-9.27116122899924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08A-4136-B1DD-755290765E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</c:v>
                </c:pt>
                <c:pt idx="1">
                  <c:v>Женщины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08A-4136-B1DD-755290765E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9557101941592181"/>
          <c:y val="0.8191373797973065"/>
          <c:w val="0.3044289805840783"/>
          <c:h val="0.1373652927452505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tx1">
              <a:lumMod val="50000"/>
              <a:lumOff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EA-4BBC-A09F-2954D0BC220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EA-4BBC-A09F-2954D0BC2209}"/>
              </c:ext>
            </c:extLst>
          </c:dPt>
          <c:dLbls>
            <c:dLbl>
              <c:idx val="0"/>
              <c:layout>
                <c:manualLayout>
                  <c:x val="-0.24572742052606786"/>
                  <c:y val="-0.11338444279138067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66%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EEA-4BBC-A09F-2954D0BC220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88784877462276"/>
                  <c:y val="4.159954449505610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34%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EEA-4BBC-A09F-2954D0BC220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Трудоспособного возраста</c:v>
                </c:pt>
                <c:pt idx="1">
                  <c:v>Пенсионного возраста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EA-4BBC-A09F-2954D0BC220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55895326373288123"/>
          <c:y val="0.82708352453592116"/>
          <c:w val="0.44104673626711882"/>
          <c:h val="0.1269071665780734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375F-128F-4867-9B2B-A0B39EA160AE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29ABE-47D2-4531-851D-6D72D7E32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2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1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47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8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6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6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2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56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1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05F6-4EDA-42D4-83C6-129E49F9E5D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2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>
            <a:grpSpLocks/>
          </p:cNvGrpSpPr>
          <p:nvPr/>
        </p:nvGrpSpPr>
        <p:grpSpPr>
          <a:xfrm>
            <a:off x="263352" y="281319"/>
            <a:ext cx="1768404" cy="1511866"/>
            <a:chOff x="987426" y="931863"/>
            <a:chExt cx="965200" cy="854075"/>
          </a:xfrm>
          <a:solidFill>
            <a:srgbClr val="00B0F0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987426" y="939800"/>
              <a:ext cx="965200" cy="846138"/>
            </a:xfrm>
            <a:custGeom>
              <a:avLst/>
              <a:gdLst>
                <a:gd name="T0" fmla="*/ 255 w 256"/>
                <a:gd name="T1" fmla="*/ 61 h 223"/>
                <a:gd name="T2" fmla="*/ 225 w 256"/>
                <a:gd name="T3" fmla="*/ 11 h 223"/>
                <a:gd name="T4" fmla="*/ 203 w 256"/>
                <a:gd name="T5" fmla="*/ 0 h 223"/>
                <a:gd name="T6" fmla="*/ 201 w 256"/>
                <a:gd name="T7" fmla="*/ 0 h 223"/>
                <a:gd name="T8" fmla="*/ 201 w 256"/>
                <a:gd name="T9" fmla="*/ 21 h 223"/>
                <a:gd name="T10" fmla="*/ 202 w 256"/>
                <a:gd name="T11" fmla="*/ 21 h 223"/>
                <a:gd name="T12" fmla="*/ 214 w 256"/>
                <a:gd name="T13" fmla="*/ 27 h 223"/>
                <a:gd name="T14" fmla="*/ 235 w 256"/>
                <a:gd name="T15" fmla="*/ 63 h 223"/>
                <a:gd name="T16" fmla="*/ 218 w 256"/>
                <a:gd name="T17" fmla="*/ 104 h 223"/>
                <a:gd name="T18" fmla="*/ 128 w 256"/>
                <a:gd name="T19" fmla="*/ 194 h 223"/>
                <a:gd name="T20" fmla="*/ 39 w 256"/>
                <a:gd name="T21" fmla="*/ 104 h 223"/>
                <a:gd name="T22" fmla="*/ 22 w 256"/>
                <a:gd name="T23" fmla="*/ 63 h 223"/>
                <a:gd name="T24" fmla="*/ 43 w 256"/>
                <a:gd name="T25" fmla="*/ 27 h 223"/>
                <a:gd name="T26" fmla="*/ 54 w 256"/>
                <a:gd name="T27" fmla="*/ 21 h 223"/>
                <a:gd name="T28" fmla="*/ 55 w 256"/>
                <a:gd name="T29" fmla="*/ 21 h 223"/>
                <a:gd name="T30" fmla="*/ 55 w 256"/>
                <a:gd name="T31" fmla="*/ 0 h 223"/>
                <a:gd name="T32" fmla="*/ 53 w 256"/>
                <a:gd name="T33" fmla="*/ 0 h 223"/>
                <a:gd name="T34" fmla="*/ 31 w 256"/>
                <a:gd name="T35" fmla="*/ 11 h 223"/>
                <a:gd name="T36" fmla="*/ 2 w 256"/>
                <a:gd name="T37" fmla="*/ 61 h 223"/>
                <a:gd name="T38" fmla="*/ 24 w 256"/>
                <a:gd name="T39" fmla="*/ 118 h 223"/>
                <a:gd name="T40" fmla="*/ 121 w 256"/>
                <a:gd name="T41" fmla="*/ 216 h 223"/>
                <a:gd name="T42" fmla="*/ 128 w 256"/>
                <a:gd name="T43" fmla="*/ 223 h 223"/>
                <a:gd name="T44" fmla="*/ 135 w 256"/>
                <a:gd name="T45" fmla="*/ 216 h 223"/>
                <a:gd name="T46" fmla="*/ 232 w 256"/>
                <a:gd name="T47" fmla="*/ 118 h 223"/>
                <a:gd name="T48" fmla="*/ 255 w 256"/>
                <a:gd name="T49" fmla="*/ 6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223">
                  <a:moveTo>
                    <a:pt x="255" y="61"/>
                  </a:moveTo>
                  <a:cubicBezTo>
                    <a:pt x="253" y="41"/>
                    <a:pt x="242" y="23"/>
                    <a:pt x="225" y="11"/>
                  </a:cubicBezTo>
                  <a:cubicBezTo>
                    <a:pt x="219" y="6"/>
                    <a:pt x="211" y="2"/>
                    <a:pt x="203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6" y="22"/>
                    <a:pt x="210" y="24"/>
                    <a:pt x="214" y="27"/>
                  </a:cubicBezTo>
                  <a:cubicBezTo>
                    <a:pt x="226" y="36"/>
                    <a:pt x="234" y="49"/>
                    <a:pt x="235" y="63"/>
                  </a:cubicBezTo>
                  <a:cubicBezTo>
                    <a:pt x="236" y="77"/>
                    <a:pt x="230" y="92"/>
                    <a:pt x="218" y="104"/>
                  </a:cubicBezTo>
                  <a:cubicBezTo>
                    <a:pt x="193" y="129"/>
                    <a:pt x="146" y="176"/>
                    <a:pt x="128" y="194"/>
                  </a:cubicBezTo>
                  <a:cubicBezTo>
                    <a:pt x="110" y="176"/>
                    <a:pt x="63" y="129"/>
                    <a:pt x="39" y="104"/>
                  </a:cubicBezTo>
                  <a:cubicBezTo>
                    <a:pt x="27" y="92"/>
                    <a:pt x="21" y="77"/>
                    <a:pt x="22" y="63"/>
                  </a:cubicBezTo>
                  <a:cubicBezTo>
                    <a:pt x="23" y="49"/>
                    <a:pt x="31" y="36"/>
                    <a:pt x="43" y="27"/>
                  </a:cubicBezTo>
                  <a:cubicBezTo>
                    <a:pt x="46" y="24"/>
                    <a:pt x="50" y="22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5" y="2"/>
                    <a:pt x="38" y="6"/>
                    <a:pt x="31" y="11"/>
                  </a:cubicBezTo>
                  <a:cubicBezTo>
                    <a:pt x="14" y="23"/>
                    <a:pt x="4" y="41"/>
                    <a:pt x="2" y="61"/>
                  </a:cubicBezTo>
                  <a:cubicBezTo>
                    <a:pt x="0" y="82"/>
                    <a:pt x="8" y="102"/>
                    <a:pt x="24" y="118"/>
                  </a:cubicBezTo>
                  <a:cubicBezTo>
                    <a:pt x="55" y="149"/>
                    <a:pt x="121" y="216"/>
                    <a:pt x="121" y="216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35" y="216"/>
                    <a:pt x="135" y="216"/>
                    <a:pt x="135" y="216"/>
                  </a:cubicBezTo>
                  <a:cubicBezTo>
                    <a:pt x="135" y="216"/>
                    <a:pt x="202" y="149"/>
                    <a:pt x="232" y="118"/>
                  </a:cubicBezTo>
                  <a:cubicBezTo>
                    <a:pt x="248" y="102"/>
                    <a:pt x="256" y="82"/>
                    <a:pt x="255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217613" y="931863"/>
              <a:ext cx="504825" cy="531813"/>
            </a:xfrm>
            <a:custGeom>
              <a:avLst/>
              <a:gdLst>
                <a:gd name="T0" fmla="*/ 133 w 134"/>
                <a:gd name="T1" fmla="*/ 1 h 140"/>
                <a:gd name="T2" fmla="*/ 124 w 134"/>
                <a:gd name="T3" fmla="*/ 0 h 140"/>
                <a:gd name="T4" fmla="*/ 124 w 134"/>
                <a:gd name="T5" fmla="*/ 0 h 140"/>
                <a:gd name="T6" fmla="*/ 67 w 134"/>
                <a:gd name="T7" fmla="*/ 31 h 140"/>
                <a:gd name="T8" fmla="*/ 10 w 134"/>
                <a:gd name="T9" fmla="*/ 0 h 140"/>
                <a:gd name="T10" fmla="*/ 2 w 134"/>
                <a:gd name="T11" fmla="*/ 1 h 140"/>
                <a:gd name="T12" fmla="*/ 0 w 134"/>
                <a:gd name="T13" fmla="*/ 1 h 140"/>
                <a:gd name="T14" fmla="*/ 0 w 134"/>
                <a:gd name="T15" fmla="*/ 120 h 140"/>
                <a:gd name="T16" fmla="*/ 20 w 134"/>
                <a:gd name="T17" fmla="*/ 140 h 140"/>
                <a:gd name="T18" fmla="*/ 20 w 134"/>
                <a:gd name="T19" fmla="*/ 21 h 140"/>
                <a:gd name="T20" fmla="*/ 61 w 134"/>
                <a:gd name="T21" fmla="*/ 50 h 140"/>
                <a:gd name="T22" fmla="*/ 66 w 134"/>
                <a:gd name="T23" fmla="*/ 59 h 140"/>
                <a:gd name="T24" fmla="*/ 67 w 134"/>
                <a:gd name="T25" fmla="*/ 61 h 140"/>
                <a:gd name="T26" fmla="*/ 69 w 134"/>
                <a:gd name="T27" fmla="*/ 59 h 140"/>
                <a:gd name="T28" fmla="*/ 74 w 134"/>
                <a:gd name="T29" fmla="*/ 50 h 140"/>
                <a:gd name="T30" fmla="*/ 114 w 134"/>
                <a:gd name="T31" fmla="*/ 21 h 140"/>
                <a:gd name="T32" fmla="*/ 114 w 134"/>
                <a:gd name="T33" fmla="*/ 140 h 140"/>
                <a:gd name="T34" fmla="*/ 134 w 134"/>
                <a:gd name="T35" fmla="*/ 120 h 140"/>
                <a:gd name="T36" fmla="*/ 134 w 134"/>
                <a:gd name="T37" fmla="*/ 1 h 140"/>
                <a:gd name="T38" fmla="*/ 133 w 134"/>
                <a:gd name="T39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140">
                  <a:moveTo>
                    <a:pt x="133" y="1"/>
                  </a:moveTo>
                  <a:cubicBezTo>
                    <a:pt x="133" y="1"/>
                    <a:pt x="130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0" y="0"/>
                    <a:pt x="80" y="11"/>
                    <a:pt x="67" y="31"/>
                  </a:cubicBezTo>
                  <a:cubicBezTo>
                    <a:pt x="55" y="12"/>
                    <a:pt x="33" y="0"/>
                    <a:pt x="10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0" y="140"/>
                    <a:pt x="20" y="140"/>
                    <a:pt x="20" y="14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36" y="25"/>
                    <a:pt x="48" y="33"/>
                    <a:pt x="61" y="50"/>
                  </a:cubicBezTo>
                  <a:cubicBezTo>
                    <a:pt x="63" y="53"/>
                    <a:pt x="66" y="59"/>
                    <a:pt x="66" y="59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72" y="53"/>
                    <a:pt x="74" y="50"/>
                  </a:cubicBezTo>
                  <a:cubicBezTo>
                    <a:pt x="87" y="33"/>
                    <a:pt x="99" y="25"/>
                    <a:pt x="114" y="21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4" y="1"/>
                    <a:pt x="134" y="1"/>
                    <a:pt x="134" y="1"/>
                  </a:cubicBezTo>
                  <a:lnTo>
                    <a:pt x="13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135560" y="305613"/>
            <a:ext cx="671927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Государственное бюджетное учреждение здравоохранения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B0F0"/>
                </a:solidFill>
              </a:rPr>
              <a:t>ГОРОДСКАЯ ПОЛИКЛИНИКА № 107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Департамента здравоохранения города Москвы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99457" y="4365104"/>
            <a:ext cx="10697396" cy="1800200"/>
          </a:xfrm>
        </p:spPr>
        <p:txBody>
          <a:bodyPr anchor="ctr">
            <a:noAutofit/>
          </a:bodyPr>
          <a:lstStyle/>
          <a:p>
            <a:pPr algn="r"/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отчет о работе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 2020 году </a:t>
            </a:r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 районе </a:t>
            </a:r>
            <a:r>
              <a:rPr lang="ru-RU" sz="5400" b="1" dirty="0">
                <a:solidFill>
                  <a:srgbClr val="00B0F0"/>
                </a:solidFill>
                <a:cs typeface="Arial" panose="020B0604020202020204" pitchFamily="34" charset="0"/>
              </a:rPr>
              <a:t>ЮЖНОЕ </a:t>
            </a:r>
            <a:r>
              <a:rPr lang="ru-RU" sz="54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МЕДВЕДКОВО</a:t>
            </a:r>
          </a:p>
        </p:txBody>
      </p:sp>
    </p:spTree>
    <p:extLst>
      <p:ext uri="{BB962C8B-B14F-4D97-AF65-F5344CB8AC3E}">
        <p14:creationId xmlns:p14="http://schemas.microsoft.com/office/powerpoint/2010/main" val="155964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12" y="624789"/>
            <a:ext cx="2329604" cy="1554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084869"/>
            <a:ext cx="2301699" cy="1536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14" y="5081083"/>
            <a:ext cx="2429093" cy="1621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5408723"/>
            <a:ext cx="889397" cy="1332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72" y="5625910"/>
            <a:ext cx="1328169" cy="88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49" y="5447853"/>
            <a:ext cx="837166" cy="1254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642396"/>
            <a:ext cx="2301699" cy="15361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2999629"/>
            <a:ext cx="3389916" cy="2262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590536"/>
            <a:ext cx="3389916" cy="2262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4965" y="-353"/>
            <a:ext cx="5613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материально-техническая база учреждения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69FD478-535C-47AC-ACC1-61122A3C31ED}"/>
              </a:ext>
            </a:extLst>
          </p:cNvPr>
          <p:cNvSpPr/>
          <p:nvPr/>
        </p:nvSpPr>
        <p:spPr>
          <a:xfrm>
            <a:off x="3706565" y="495532"/>
            <a:ext cx="48737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dirty="0"/>
              <a:t>	Здания поликлиник ГБУЗ «ГП № 107 ДЗМ» типовые и имеют водопровод, холодное и горячее водоснабжение, центральное отопление, централизованную канализацию, телефонную связь, компьютерную сеть.</a:t>
            </a:r>
          </a:p>
          <a:p>
            <a:r>
              <a:rPr lang="ru-RU" sz="1250" dirty="0"/>
              <a:t>	В 2021 году капитальных ремонтных работ в зданиях не проводилось, проводились текущие ремонтные работы.</a:t>
            </a:r>
          </a:p>
          <a:p>
            <a:r>
              <a:rPr lang="ru-RU" sz="1250" dirty="0"/>
              <a:t>Для повышения комфортности пребывания пациентов в здания филиалов регулярно закупается новая медицинская мебель в кабинеты врачей, обновляется мебель общего назначения в холлах на этажах филиала – в зонах комфортного пребывания, устанавливаются дополнительные кулеры с питьевой водой, а также вендинговые аппараты со снеками и кофе.</a:t>
            </a:r>
          </a:p>
          <a:p>
            <a:r>
              <a:rPr lang="ru-RU" sz="1250" dirty="0"/>
              <a:t>	С 2014 года во всех филиалах объединения, включая филиалы, обеспечивающие первичной медико-санитарной помощью население, проведена компьютерная сеть и внедрена Единая медицинская информационно-аналитическая система записи к врачам через Интернет – ЕМИАС, установлены </a:t>
            </a:r>
            <a:r>
              <a:rPr lang="ru-RU" sz="1250" dirty="0" err="1"/>
              <a:t>инфоматы</a:t>
            </a:r>
            <a:r>
              <a:rPr lang="ru-RU" sz="1250" dirty="0"/>
              <a:t> для самостоятельной записи пациентов. Каждое рабочее место врача оснащено компьютерами с выходом в Интернет, подключено к системе ЕМИАС.</a:t>
            </a:r>
          </a:p>
          <a:p>
            <a:r>
              <a:rPr lang="ru-RU" sz="1250" dirty="0"/>
              <a:t>	С 2015 года работают внедренные функционалы учета «Электронный рецепт», в 2016 году введен в работу функционал «Электронная медицинская карта». </a:t>
            </a:r>
          </a:p>
          <a:p>
            <a:r>
              <a:rPr lang="ru-RU" sz="1250" dirty="0"/>
              <a:t>	С 2017 года электронная медицинская карта поликлиники интегрирована с базой скорой медицинской помощи, что улучшило преемственность в оказании медицинской помощи. </a:t>
            </a:r>
          </a:p>
          <a:p>
            <a:r>
              <a:rPr lang="ru-RU" sz="1250" dirty="0"/>
              <a:t>	В 2018 году проводились закупки необходимой или устаревшей мебели, проводились текущие работы по ТО зданию.</a:t>
            </a:r>
          </a:p>
          <a:p>
            <a:r>
              <a:rPr lang="ru-RU" sz="1250" dirty="0"/>
              <a:t>	В 2019 году начались подготовительные работы по внедрению Нового Московского стандарта поликлиники.</a:t>
            </a:r>
          </a:p>
          <a:p>
            <a:r>
              <a:rPr lang="ru-RU" sz="1250" dirty="0"/>
              <a:t>В 2020, 2021 годах проводились текущие ремонтные работы в помещениях здания.</a:t>
            </a:r>
          </a:p>
        </p:txBody>
      </p:sp>
    </p:spTree>
    <p:extLst>
      <p:ext uri="{BB962C8B-B14F-4D97-AF65-F5344CB8AC3E}">
        <p14:creationId xmlns:p14="http://schemas.microsoft.com/office/powerpoint/2010/main" val="364683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471593"/>
            <a:ext cx="3358083" cy="2241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94" y="487046"/>
            <a:ext cx="3364473" cy="2245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5" y="50919"/>
            <a:ext cx="3374910" cy="2363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5" y="2564082"/>
            <a:ext cx="3368540" cy="2248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3692" y="-353"/>
            <a:ext cx="6284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условия комфортного пребывания в учреждении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962224"/>
            <a:ext cx="2656337" cy="17728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2785210"/>
            <a:ext cx="2664296" cy="3992105"/>
          </a:xfrm>
          <a:prstGeom prst="rect">
            <a:avLst/>
          </a:prstGeom>
        </p:spPr>
      </p:pic>
      <p:grpSp>
        <p:nvGrpSpPr>
          <p:cNvPr id="15" name="Group 50"/>
          <p:cNvGrpSpPr>
            <a:grpSpLocks/>
          </p:cNvGrpSpPr>
          <p:nvPr/>
        </p:nvGrpSpPr>
        <p:grpSpPr>
          <a:xfrm>
            <a:off x="10776520" y="1124744"/>
            <a:ext cx="1157772" cy="987097"/>
            <a:chOff x="987426" y="931863"/>
            <a:chExt cx="965200" cy="854075"/>
          </a:xfrm>
          <a:solidFill>
            <a:srgbClr val="002060"/>
          </a:solidFill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987426" y="939800"/>
              <a:ext cx="965200" cy="846138"/>
            </a:xfrm>
            <a:custGeom>
              <a:avLst/>
              <a:gdLst>
                <a:gd name="T0" fmla="*/ 255 w 256"/>
                <a:gd name="T1" fmla="*/ 61 h 223"/>
                <a:gd name="T2" fmla="*/ 225 w 256"/>
                <a:gd name="T3" fmla="*/ 11 h 223"/>
                <a:gd name="T4" fmla="*/ 203 w 256"/>
                <a:gd name="T5" fmla="*/ 0 h 223"/>
                <a:gd name="T6" fmla="*/ 201 w 256"/>
                <a:gd name="T7" fmla="*/ 0 h 223"/>
                <a:gd name="T8" fmla="*/ 201 w 256"/>
                <a:gd name="T9" fmla="*/ 21 h 223"/>
                <a:gd name="T10" fmla="*/ 202 w 256"/>
                <a:gd name="T11" fmla="*/ 21 h 223"/>
                <a:gd name="T12" fmla="*/ 214 w 256"/>
                <a:gd name="T13" fmla="*/ 27 h 223"/>
                <a:gd name="T14" fmla="*/ 235 w 256"/>
                <a:gd name="T15" fmla="*/ 63 h 223"/>
                <a:gd name="T16" fmla="*/ 218 w 256"/>
                <a:gd name="T17" fmla="*/ 104 h 223"/>
                <a:gd name="T18" fmla="*/ 128 w 256"/>
                <a:gd name="T19" fmla="*/ 194 h 223"/>
                <a:gd name="T20" fmla="*/ 39 w 256"/>
                <a:gd name="T21" fmla="*/ 104 h 223"/>
                <a:gd name="T22" fmla="*/ 22 w 256"/>
                <a:gd name="T23" fmla="*/ 63 h 223"/>
                <a:gd name="T24" fmla="*/ 43 w 256"/>
                <a:gd name="T25" fmla="*/ 27 h 223"/>
                <a:gd name="T26" fmla="*/ 54 w 256"/>
                <a:gd name="T27" fmla="*/ 21 h 223"/>
                <a:gd name="T28" fmla="*/ 55 w 256"/>
                <a:gd name="T29" fmla="*/ 21 h 223"/>
                <a:gd name="T30" fmla="*/ 55 w 256"/>
                <a:gd name="T31" fmla="*/ 0 h 223"/>
                <a:gd name="T32" fmla="*/ 53 w 256"/>
                <a:gd name="T33" fmla="*/ 0 h 223"/>
                <a:gd name="T34" fmla="*/ 31 w 256"/>
                <a:gd name="T35" fmla="*/ 11 h 223"/>
                <a:gd name="T36" fmla="*/ 2 w 256"/>
                <a:gd name="T37" fmla="*/ 61 h 223"/>
                <a:gd name="T38" fmla="*/ 24 w 256"/>
                <a:gd name="T39" fmla="*/ 118 h 223"/>
                <a:gd name="T40" fmla="*/ 121 w 256"/>
                <a:gd name="T41" fmla="*/ 216 h 223"/>
                <a:gd name="T42" fmla="*/ 128 w 256"/>
                <a:gd name="T43" fmla="*/ 223 h 223"/>
                <a:gd name="T44" fmla="*/ 135 w 256"/>
                <a:gd name="T45" fmla="*/ 216 h 223"/>
                <a:gd name="T46" fmla="*/ 232 w 256"/>
                <a:gd name="T47" fmla="*/ 118 h 223"/>
                <a:gd name="T48" fmla="*/ 255 w 256"/>
                <a:gd name="T49" fmla="*/ 6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223">
                  <a:moveTo>
                    <a:pt x="255" y="61"/>
                  </a:moveTo>
                  <a:cubicBezTo>
                    <a:pt x="253" y="41"/>
                    <a:pt x="242" y="23"/>
                    <a:pt x="225" y="11"/>
                  </a:cubicBezTo>
                  <a:cubicBezTo>
                    <a:pt x="219" y="6"/>
                    <a:pt x="211" y="2"/>
                    <a:pt x="203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6" y="22"/>
                    <a:pt x="210" y="24"/>
                    <a:pt x="214" y="27"/>
                  </a:cubicBezTo>
                  <a:cubicBezTo>
                    <a:pt x="226" y="36"/>
                    <a:pt x="234" y="49"/>
                    <a:pt x="235" y="63"/>
                  </a:cubicBezTo>
                  <a:cubicBezTo>
                    <a:pt x="236" y="77"/>
                    <a:pt x="230" y="92"/>
                    <a:pt x="218" y="104"/>
                  </a:cubicBezTo>
                  <a:cubicBezTo>
                    <a:pt x="193" y="129"/>
                    <a:pt x="146" y="176"/>
                    <a:pt x="128" y="194"/>
                  </a:cubicBezTo>
                  <a:cubicBezTo>
                    <a:pt x="110" y="176"/>
                    <a:pt x="63" y="129"/>
                    <a:pt x="39" y="104"/>
                  </a:cubicBezTo>
                  <a:cubicBezTo>
                    <a:pt x="27" y="92"/>
                    <a:pt x="21" y="77"/>
                    <a:pt x="22" y="63"/>
                  </a:cubicBezTo>
                  <a:cubicBezTo>
                    <a:pt x="23" y="49"/>
                    <a:pt x="31" y="36"/>
                    <a:pt x="43" y="27"/>
                  </a:cubicBezTo>
                  <a:cubicBezTo>
                    <a:pt x="46" y="24"/>
                    <a:pt x="50" y="22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5" y="2"/>
                    <a:pt x="38" y="6"/>
                    <a:pt x="31" y="11"/>
                  </a:cubicBezTo>
                  <a:cubicBezTo>
                    <a:pt x="14" y="23"/>
                    <a:pt x="4" y="41"/>
                    <a:pt x="2" y="61"/>
                  </a:cubicBezTo>
                  <a:cubicBezTo>
                    <a:pt x="0" y="82"/>
                    <a:pt x="8" y="102"/>
                    <a:pt x="24" y="118"/>
                  </a:cubicBezTo>
                  <a:cubicBezTo>
                    <a:pt x="55" y="149"/>
                    <a:pt x="121" y="216"/>
                    <a:pt x="121" y="216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35" y="216"/>
                    <a:pt x="135" y="216"/>
                    <a:pt x="135" y="216"/>
                  </a:cubicBezTo>
                  <a:cubicBezTo>
                    <a:pt x="135" y="216"/>
                    <a:pt x="202" y="149"/>
                    <a:pt x="232" y="118"/>
                  </a:cubicBezTo>
                  <a:cubicBezTo>
                    <a:pt x="248" y="102"/>
                    <a:pt x="256" y="82"/>
                    <a:pt x="255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1217613" y="931863"/>
              <a:ext cx="504825" cy="531813"/>
            </a:xfrm>
            <a:custGeom>
              <a:avLst/>
              <a:gdLst>
                <a:gd name="T0" fmla="*/ 133 w 134"/>
                <a:gd name="T1" fmla="*/ 1 h 140"/>
                <a:gd name="T2" fmla="*/ 124 w 134"/>
                <a:gd name="T3" fmla="*/ 0 h 140"/>
                <a:gd name="T4" fmla="*/ 124 w 134"/>
                <a:gd name="T5" fmla="*/ 0 h 140"/>
                <a:gd name="T6" fmla="*/ 67 w 134"/>
                <a:gd name="T7" fmla="*/ 31 h 140"/>
                <a:gd name="T8" fmla="*/ 10 w 134"/>
                <a:gd name="T9" fmla="*/ 0 h 140"/>
                <a:gd name="T10" fmla="*/ 2 w 134"/>
                <a:gd name="T11" fmla="*/ 1 h 140"/>
                <a:gd name="T12" fmla="*/ 0 w 134"/>
                <a:gd name="T13" fmla="*/ 1 h 140"/>
                <a:gd name="T14" fmla="*/ 0 w 134"/>
                <a:gd name="T15" fmla="*/ 120 h 140"/>
                <a:gd name="T16" fmla="*/ 20 w 134"/>
                <a:gd name="T17" fmla="*/ 140 h 140"/>
                <a:gd name="T18" fmla="*/ 20 w 134"/>
                <a:gd name="T19" fmla="*/ 21 h 140"/>
                <a:gd name="T20" fmla="*/ 61 w 134"/>
                <a:gd name="T21" fmla="*/ 50 h 140"/>
                <a:gd name="T22" fmla="*/ 66 w 134"/>
                <a:gd name="T23" fmla="*/ 59 h 140"/>
                <a:gd name="T24" fmla="*/ 67 w 134"/>
                <a:gd name="T25" fmla="*/ 61 h 140"/>
                <a:gd name="T26" fmla="*/ 69 w 134"/>
                <a:gd name="T27" fmla="*/ 59 h 140"/>
                <a:gd name="T28" fmla="*/ 74 w 134"/>
                <a:gd name="T29" fmla="*/ 50 h 140"/>
                <a:gd name="T30" fmla="*/ 114 w 134"/>
                <a:gd name="T31" fmla="*/ 21 h 140"/>
                <a:gd name="T32" fmla="*/ 114 w 134"/>
                <a:gd name="T33" fmla="*/ 140 h 140"/>
                <a:gd name="T34" fmla="*/ 134 w 134"/>
                <a:gd name="T35" fmla="*/ 120 h 140"/>
                <a:gd name="T36" fmla="*/ 134 w 134"/>
                <a:gd name="T37" fmla="*/ 1 h 140"/>
                <a:gd name="T38" fmla="*/ 133 w 134"/>
                <a:gd name="T39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140">
                  <a:moveTo>
                    <a:pt x="133" y="1"/>
                  </a:moveTo>
                  <a:cubicBezTo>
                    <a:pt x="133" y="1"/>
                    <a:pt x="130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0" y="0"/>
                    <a:pt x="80" y="11"/>
                    <a:pt x="67" y="31"/>
                  </a:cubicBezTo>
                  <a:cubicBezTo>
                    <a:pt x="55" y="12"/>
                    <a:pt x="33" y="0"/>
                    <a:pt x="10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0" y="140"/>
                    <a:pt x="20" y="140"/>
                    <a:pt x="20" y="14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36" y="25"/>
                    <a:pt x="48" y="33"/>
                    <a:pt x="61" y="50"/>
                  </a:cubicBezTo>
                  <a:cubicBezTo>
                    <a:pt x="63" y="53"/>
                    <a:pt x="66" y="59"/>
                    <a:pt x="66" y="59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72" y="53"/>
                    <a:pt x="74" y="50"/>
                  </a:cubicBezTo>
                  <a:cubicBezTo>
                    <a:pt x="87" y="33"/>
                    <a:pt x="99" y="25"/>
                    <a:pt x="114" y="21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4" y="1"/>
                    <a:pt x="134" y="1"/>
                    <a:pt x="134" y="1"/>
                  </a:cubicBezTo>
                  <a:lnTo>
                    <a:pt x="13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74" y="2979965"/>
            <a:ext cx="5490785" cy="36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7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24174" y="456922"/>
            <a:ext cx="513543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Удобная система навигации в каждом здании поликлиники,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Справочно-информационные материалы,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Стенды,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Буклеты,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Официальный сайт,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Демонстрация роликов, посвященных здоровому образу жизни и диспансеризации в холлах филиалов.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ru-RU" dirty="0"/>
          </a:p>
          <a:p>
            <a:pPr algn="r"/>
            <a:r>
              <a:rPr lang="ru-RU" sz="1600" i="1" dirty="0"/>
              <a:t>Заседания общественного совета </a:t>
            </a:r>
          </a:p>
          <a:p>
            <a:pPr algn="r"/>
            <a:r>
              <a:rPr lang="ru-RU" sz="1600" dirty="0"/>
              <a:t>в 2021 году не проводились </a:t>
            </a:r>
          </a:p>
          <a:p>
            <a:pPr algn="r"/>
            <a:r>
              <a:rPr lang="ru-RU" sz="1600" dirty="0"/>
              <a:t>в связи с нестабильной </a:t>
            </a:r>
          </a:p>
          <a:p>
            <a:pPr algn="r"/>
            <a:r>
              <a:rPr lang="ru-RU" sz="1600" dirty="0"/>
              <a:t>эпидемической ситуацией</a:t>
            </a:r>
          </a:p>
          <a:p>
            <a:pPr algn="r"/>
            <a:r>
              <a:rPr lang="ru-RU" sz="1600" i="1" dirty="0"/>
              <a:t>Встречи с населением </a:t>
            </a:r>
          </a:p>
          <a:p>
            <a:pPr algn="r"/>
            <a:r>
              <a:rPr lang="ru-RU" sz="1600" dirty="0"/>
              <a:t>в 2021 году проводились </a:t>
            </a:r>
          </a:p>
          <a:p>
            <a:pPr algn="r"/>
            <a:r>
              <a:rPr lang="ru-RU" sz="1600" dirty="0"/>
              <a:t>в формате индивидуальных бесед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25" y="2185420"/>
            <a:ext cx="2992543" cy="4483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4" y="2348880"/>
            <a:ext cx="3146462" cy="2099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4624"/>
            <a:ext cx="1480162" cy="2217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13" y="59434"/>
            <a:ext cx="1460393" cy="2188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87" y="2831661"/>
            <a:ext cx="1995872" cy="29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52552" y="-353"/>
            <a:ext cx="41256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информированность пациентов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4" y="4569438"/>
            <a:ext cx="3146462" cy="2099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25" y="166476"/>
            <a:ext cx="2830656" cy="18891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12" y="4975077"/>
            <a:ext cx="3935760" cy="16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4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3571" y="-353"/>
            <a:ext cx="55546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структура заболеваемости жителей района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5" y="3694184"/>
            <a:ext cx="4579751" cy="3056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4" y="451532"/>
            <a:ext cx="4579751" cy="3056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3894"/>
              </p:ext>
            </p:extLst>
          </p:nvPr>
        </p:nvGraphicFramePr>
        <p:xfrm>
          <a:off x="191344" y="455114"/>
          <a:ext cx="6840761" cy="6295550"/>
        </p:xfrm>
        <a:graphic>
          <a:graphicData uri="http://schemas.openxmlformats.org/drawingml/2006/table">
            <a:tbl>
              <a:tblPr firstRow="1" firstCol="1" bandRow="1"/>
              <a:tblGrid>
                <a:gridCol w="907448">
                  <a:extLst>
                    <a:ext uri="{9D8B030D-6E8A-4147-A177-3AD203B41FA5}">
                      <a16:colId xmlns:a16="http://schemas.microsoft.com/office/drawing/2014/main" xmlns="" val="1534963488"/>
                    </a:ext>
                  </a:extLst>
                </a:gridCol>
                <a:gridCol w="3263322">
                  <a:extLst>
                    <a:ext uri="{9D8B030D-6E8A-4147-A177-3AD203B41FA5}">
                      <a16:colId xmlns:a16="http://schemas.microsoft.com/office/drawing/2014/main" xmlns="" val="3312293225"/>
                    </a:ext>
                  </a:extLst>
                </a:gridCol>
                <a:gridCol w="907448">
                  <a:extLst>
                    <a:ext uri="{9D8B030D-6E8A-4147-A177-3AD203B41FA5}">
                      <a16:colId xmlns:a16="http://schemas.microsoft.com/office/drawing/2014/main" xmlns="" val="2013158803"/>
                    </a:ext>
                  </a:extLst>
                </a:gridCol>
                <a:gridCol w="898374">
                  <a:extLst>
                    <a:ext uri="{9D8B030D-6E8A-4147-A177-3AD203B41FA5}">
                      <a16:colId xmlns:a16="http://schemas.microsoft.com/office/drawing/2014/main" xmlns="" val="1949934782"/>
                    </a:ext>
                  </a:extLst>
                </a:gridCol>
                <a:gridCol w="864169">
                  <a:extLst>
                    <a:ext uri="{9D8B030D-6E8A-4147-A177-3AD203B41FA5}">
                      <a16:colId xmlns:a16="http://schemas.microsoft.com/office/drawing/2014/main" xmlns="" val="1242681230"/>
                    </a:ext>
                  </a:extLst>
                </a:gridCol>
              </a:tblGrid>
              <a:tr h="2015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Медведково (Ф3)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5188639"/>
                  </a:ext>
                </a:extLst>
              </a:tr>
              <a:tr h="555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показателя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9396421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Зарегистрировано заболеваний - всего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44 340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39 043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13,6%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685385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Инфекционные и паразитарные болезни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32632068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Новообразования - всего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45,1%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52712062"/>
                  </a:ext>
                </a:extLst>
              </a:tr>
              <a:tr h="687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эндокринной системы, расстройства питания и нарушения обмена веществ - всего, из них: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4593276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щитовидной железы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8454368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Сахарный диабет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1050306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нервной системы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-3,2%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390241"/>
                  </a:ext>
                </a:extLst>
              </a:tr>
              <a:tr h="45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Болезни, характеризующиеся повышенным кровяным давлением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30,9%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1313323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Ишемическая болезнь сердца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3070410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6.3.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Острый инфаркт миокарда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3 569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-13,5%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45931923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6.4.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Цереброваскулярные болезни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4609293"/>
                  </a:ext>
                </a:extLst>
              </a:tr>
              <a:tr h="45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Острые респираторные инфекции верхних дыхательных путей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1965806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органов пищеварения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8 342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-20,6%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7239344"/>
                  </a:ext>
                </a:extLst>
              </a:tr>
              <a:tr h="453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косно-мышечной системы и соединительной ткани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20,9%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99820558"/>
                  </a:ext>
                </a:extLst>
              </a:tr>
              <a:tr h="219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мочеполовой системы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4 080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49,1%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65661689"/>
                  </a:ext>
                </a:extLst>
              </a:tr>
              <a:tr h="30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глаза и его придаточного аппарата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0456536"/>
                  </a:ext>
                </a:extLst>
              </a:tr>
              <a:tr h="459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Травмы, отравления и некоторые другие последствия воздействия внешних причин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-4,8%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53313491"/>
                  </a:ext>
                </a:extLst>
              </a:tr>
              <a:tr h="306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коронавирусная инфекция (COVID-19)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-11,4%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516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00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5520" y="-353"/>
            <a:ext cx="68627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работа учреждения с инвалидами и участниками ВОВ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20996"/>
            <a:ext cx="3024336" cy="201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0" y="2348880"/>
            <a:ext cx="345263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725144"/>
            <a:ext cx="3024336" cy="201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60468"/>
              </p:ext>
            </p:extLst>
          </p:nvPr>
        </p:nvGraphicFramePr>
        <p:xfrm>
          <a:off x="4799856" y="896317"/>
          <a:ext cx="6984776" cy="51969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29106">
                  <a:extLst>
                    <a:ext uri="{9D8B030D-6E8A-4147-A177-3AD203B41FA5}">
                      <a16:colId xmlns:a16="http://schemas.microsoft.com/office/drawing/2014/main" xmlns="" val="3112848859"/>
                    </a:ext>
                  </a:extLst>
                </a:gridCol>
                <a:gridCol w="1327835">
                  <a:extLst>
                    <a:ext uri="{9D8B030D-6E8A-4147-A177-3AD203B41FA5}">
                      <a16:colId xmlns:a16="http://schemas.microsoft.com/office/drawing/2014/main" xmlns="" val="2744382969"/>
                    </a:ext>
                  </a:extLst>
                </a:gridCol>
                <a:gridCol w="1327835">
                  <a:extLst>
                    <a:ext uri="{9D8B030D-6E8A-4147-A177-3AD203B41FA5}">
                      <a16:colId xmlns:a16="http://schemas.microsoft.com/office/drawing/2014/main" xmlns="" val="3123948341"/>
                    </a:ext>
                  </a:extLst>
                </a:gridCol>
              </a:tblGrid>
              <a:tr h="3726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Показатели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Филиал 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354320"/>
                  </a:ext>
                </a:extLst>
              </a:tr>
              <a:tr h="372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2021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2020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0846342"/>
                  </a:ext>
                </a:extLst>
              </a:tr>
              <a:tr h="7452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Состоит под диспансерным наблюдением на конец отчетного года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37964383"/>
                  </a:ext>
                </a:extLst>
              </a:tr>
              <a:tr h="725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Снято с диспансерного наблюдения в течение отчетного года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42800487"/>
                  </a:ext>
                </a:extLst>
              </a:tr>
              <a:tr h="372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 том числе:    выехало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14237615"/>
                  </a:ext>
                </a:extLst>
              </a:tr>
              <a:tr h="372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                          умерло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9233069"/>
                  </a:ext>
                </a:extLst>
              </a:tr>
              <a:tr h="745222">
                <a:tc>
                  <a:txBody>
                    <a:bodyPr/>
                    <a:lstStyle/>
                    <a:p>
                      <a:pPr indent="152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Состоит по группам инвалидности:                                                    I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19271598"/>
                  </a:ext>
                </a:extLst>
              </a:tr>
              <a:tr h="372611">
                <a:tc>
                  <a:txBody>
                    <a:bodyPr/>
                    <a:lstStyle/>
                    <a:p>
                      <a:pPr indent="152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                                                              II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96118663"/>
                  </a:ext>
                </a:extLst>
              </a:tr>
              <a:tr h="372611">
                <a:tc>
                  <a:txBody>
                    <a:bodyPr/>
                    <a:lstStyle/>
                    <a:p>
                      <a:pPr indent="152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                                                              III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40413052"/>
                  </a:ext>
                </a:extLst>
              </a:tr>
              <a:tr h="372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Получили стационарное лечение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40523034"/>
                  </a:ext>
                </a:extLst>
              </a:tr>
              <a:tr h="372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Получили санаторно-курортное лечение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3737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7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15090"/>
            <a:ext cx="4464496" cy="297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275102"/>
            <a:ext cx="3329830" cy="222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517839"/>
            <a:ext cx="4464496" cy="297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086225" y="-353"/>
            <a:ext cx="4992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профилактическая работа учреждения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94" y="4275103"/>
            <a:ext cx="3329829" cy="222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C86DE79C-1D17-45C6-BCF7-DC2277152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214536"/>
              </p:ext>
            </p:extLst>
          </p:nvPr>
        </p:nvGraphicFramePr>
        <p:xfrm>
          <a:off x="5093098" y="404664"/>
          <a:ext cx="6835550" cy="37873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36221">
                  <a:extLst>
                    <a:ext uri="{9D8B030D-6E8A-4147-A177-3AD203B41FA5}">
                      <a16:colId xmlns:a16="http://schemas.microsoft.com/office/drawing/2014/main" xmlns="" val="35228456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39409514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412471653"/>
                    </a:ext>
                  </a:extLst>
                </a:gridCol>
                <a:gridCol w="1183105">
                  <a:extLst>
                    <a:ext uri="{9D8B030D-6E8A-4147-A177-3AD203B41FA5}">
                      <a16:colId xmlns:a16="http://schemas.microsoft.com/office/drawing/2014/main" xmlns="" val="3377813970"/>
                    </a:ext>
                  </a:extLst>
                </a:gridCol>
              </a:tblGrid>
              <a:tr h="386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Показатели диспансеризации, профилактики, углубленной диспансеризации 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филиале № 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34055327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Всего прошли диспансеризацию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5521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95970526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86772254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64641721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IIIА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2771777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IIIБ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90835221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Всего прошли </a:t>
                      </a:r>
                      <a:r>
                        <a:rPr lang="ru-RU" sz="1200" b="1" dirty="0" err="1">
                          <a:effectLst/>
                          <a:latin typeface="+mn-lt"/>
                        </a:rPr>
                        <a:t>профосмотры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21161796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80605904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76560360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IIIА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1384242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IIIБ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29147562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Всего прошли Центр здоровья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46886737"/>
                  </a:ext>
                </a:extLst>
              </a:tr>
              <a:tr h="3868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прошли углубленную диспансеризации переболевших НКВИ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из них: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6830909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пациенты трудоспособного возраста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80401035"/>
                  </a:ext>
                </a:extLst>
              </a:tr>
              <a:tr h="228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пациенты старше трудоспособного возраста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9939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083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8475" y="-353"/>
            <a:ext cx="4969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нововведения в ГБУЗ «ГП № 107 ДЗМ»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83" y="1484784"/>
            <a:ext cx="2335188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11" y="576486"/>
            <a:ext cx="2160240" cy="144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Картинки по запросу &quot;летний тест здоровья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5562" r="59623" b="4009"/>
          <a:stretch/>
        </p:blipFill>
        <p:spPr bwMode="auto">
          <a:xfrm>
            <a:off x="7525607" y="3504197"/>
            <a:ext cx="4135494" cy="14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московское долголети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63" y="5162151"/>
            <a:ext cx="1403921" cy="14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&quot;московский стандарт поликлини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5313771"/>
            <a:ext cx="1382461" cy="11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1344" y="26175"/>
            <a:ext cx="69847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ГБУЗ «ГП № 107 ДЗМ» в 2019 году стала участником проекта Правительства Москвы «Активное долголетие» - образовательные программы врачей учреждения для лиц старших возрастных групп. В 2020 году направления проекта расширены, открыты новые группы ЛФК. Однако, пандемия внесла свои коррективы в деятельность учреждения по этому важному направлению. В медицинских учреждениях проект закрылся в марте 2020 года. При нормализации эпидемиологической обстановки планируется возобновить работ программы.</a:t>
            </a:r>
          </a:p>
          <a:p>
            <a:r>
              <a:rPr lang="ru-RU" sz="1000" dirty="0"/>
              <a:t>	В 2021 году ГБУЗ «ГП № 107 ДЗМ» участвовала в акции Правительства Москвы Летний тест здоровья, всего медицинские осмотры в павильоне Здоровая Москва в парке Отрадное с 11 мая по 1 октября прошли 5 230 человек, в том числе, мероприятия углубленной диспансеризации для переболевших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инфекцией – 1 230 человек. </a:t>
            </a:r>
          </a:p>
          <a:p>
            <a:r>
              <a:rPr lang="ru-RU" sz="1000" dirty="0"/>
              <a:t>	По окончанию теплого времени года мероприятия, проводившиеся в павильоне проводятся в головном здании по ул. Декабристов, д. 24 в отделении медицинской профилактики. </a:t>
            </a:r>
          </a:p>
          <a:p>
            <a:r>
              <a:rPr lang="ru-RU" sz="1000" dirty="0"/>
              <a:t>В 2022 году планируется также развернуть работу павильоне здоровья в теплое время года в связи с повышенным интересом жителей.</a:t>
            </a:r>
          </a:p>
          <a:p>
            <a:r>
              <a:rPr lang="ru-RU" sz="1000" dirty="0"/>
              <a:t>	В 2019 году начата активная работа по внедрению Нового Московского стандарта поликлиники, ведется набор недостающих кадров, филиалы укомплектовываются высококлассными специалистами, закупается оборудование при необходимости. В связи с пандемией, начавшейся в 2020 году, работа была приостановлена и не проводилась в 2020 и 2021 годах, однако, поликлиника планирует возобновить работу по данному направлению в 2022 году.</a:t>
            </a:r>
          </a:p>
          <a:p>
            <a:r>
              <a:rPr lang="ru-RU" sz="1000" dirty="0"/>
              <a:t>	Практически весь 2020 и 2021 года вся система московского здравоохранения работала в условиях пандемии новой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инфекции, ГБУЗ «ГП № 107 ДЗМ» и работники филиала № 1 не стали исключением. Самоотверженный труд сотрудников с пациентами, заболевшими этой коварной инфекцией высоко оценен городом. В 2020 году было перепрофилировано отделение медицинской помощи на дому – так, из одного отделения организованы три – отдельно для пациентов с обычной соматической патологией, отдельно для пациентов с ОРВИ и отдельно для пациентов с новой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инфекцией. В стенах поликлиники также предусмотрены </a:t>
            </a:r>
            <a:r>
              <a:rPr lang="ru-RU" sz="1000" dirty="0" err="1"/>
              <a:t>боксированные</a:t>
            </a:r>
            <a:r>
              <a:rPr lang="ru-RU" sz="1000" dirty="0"/>
              <a:t> помещения для пациентов с температурой или признаками ОРВИ. Потоки пациентов разделены. Это сделано для исключения возможного заражения пациентов с обычными соматическими заболеваниями. </a:t>
            </a:r>
          </a:p>
          <a:p>
            <a:r>
              <a:rPr lang="ru-RU" sz="1000" dirty="0"/>
              <a:t>	В настоящее время сохраняются принципы разделения потоков, отделения вызовов врача на дом. </a:t>
            </a:r>
          </a:p>
          <a:p>
            <a:r>
              <a:rPr lang="ru-RU" sz="1000" dirty="0"/>
              <a:t>В 2020 году на базе филиала № 1 (Снежная, д. 22) открыт центр ИФА-тестирования для населения, в центре проводят забор крови на определение наличия антител после болезни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инфекции.</a:t>
            </a:r>
          </a:p>
          <a:p>
            <a:r>
              <a:rPr lang="ru-RU" sz="1000" dirty="0"/>
              <a:t>	С декабря 2020 года в трех зданиях ГБУЗ «ГП № 107 ДЗМ» - головном на улице Декабристов, д. 24, филиале № 2 на улице Бестужевых, д. 15 и в филиале № 3 на улице Полярной, д. 28 началась массовая вакцинация от новой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 вакциной Спутник-</a:t>
            </a:r>
            <a:r>
              <a:rPr lang="en-US" sz="1000" dirty="0"/>
              <a:t>V</a:t>
            </a:r>
            <a:r>
              <a:rPr lang="ru-RU" sz="1000" dirty="0"/>
              <a:t>. С 05.12.2020 вакцинированы 149 134 пациентов. По состоянию на 20.02.2022 полную вакцинацию (1 и 2 компонентом вакцины) получили 113 932 человека. Интерес к вакцинации у населения довольно высок и сохраняется на высоком уровне и сейчас.</a:t>
            </a:r>
          </a:p>
          <a:p>
            <a:r>
              <a:rPr lang="ru-RU" sz="1000" dirty="0"/>
              <a:t>	Кроме зданий в 2021 году вакцинация проводилась в ТЦ РИО на Дмитровском шоссе, 163а.</a:t>
            </a:r>
          </a:p>
          <a:p>
            <a:r>
              <a:rPr lang="ru-RU" sz="1000" dirty="0"/>
              <a:t>	В 2020 году принято сложное и очень важное решение о централизации онкологической помощи. Для жителей СВАО, в том числе, для пациентов филиала № 1 теперь доступен ЦАОП СВАО (центр амбулаторной онкологической помощи) на базе ГБУЗ ГКОБ № 1 ДЗМ на улице Дурова, д. 26. Благодаря этим изменениям, пациентам не нужно посещать разные филиалы разных учреждений, все необходимое современное оборудование есть в одном месте (широкий спектр диагностических исследований, включая УЗИ, функциональную диагностику и ЭКГ, эндоскопические исследования, лабораторную диагностику, и многое другое). В Центре есть все возможности для диагностики и лечения, начиная с первичного обследования и до химиотерапии. А значит пациенты смогут быстрее проходить обследование при подозрении или выявлении новообразования и начинать лечение.</a:t>
            </a:r>
          </a:p>
          <a:p>
            <a:r>
              <a:rPr lang="ru-RU" sz="1000" dirty="0"/>
              <a:t>	В 2021 году в городе проводятся исследования ИХА (экспресс-тестирование на наличие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инфекции) в массовых местах. Сотрудники ГБУЗ «ГП № 107 ДЗМ» проводят исследования на двух станциях МЦК – Зорге, Панфиловская.</a:t>
            </a:r>
          </a:p>
        </p:txBody>
      </p:sp>
    </p:spTree>
    <p:extLst>
      <p:ext uri="{BB962C8B-B14F-4D97-AF65-F5344CB8AC3E}">
        <p14:creationId xmlns:p14="http://schemas.microsoft.com/office/powerpoint/2010/main" val="394438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3432" y="2564904"/>
            <a:ext cx="10945216" cy="216024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>Спасибо за внимание!</a:t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/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>Ждем вас в нашей поликлинике!</a:t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/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57487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2969" y="5517232"/>
            <a:ext cx="697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u="sng" dirty="0">
                <a:solidFill>
                  <a:srgbClr val="002060"/>
                </a:solidFill>
              </a:rPr>
              <a:t>Горячая линия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ru-RU" sz="3600" i="1" dirty="0"/>
              <a:t>8-499-204-14-22</a:t>
            </a:r>
            <a:r>
              <a:rPr lang="en-US" sz="2800" i="1" dirty="0"/>
              <a:t> </a:t>
            </a:r>
            <a:endParaRPr lang="ru-RU" sz="2800" i="1" dirty="0"/>
          </a:p>
          <a:p>
            <a:pPr algn="r"/>
            <a:r>
              <a:rPr lang="ru-RU" sz="2800" b="1" i="1" u="sng" dirty="0">
                <a:solidFill>
                  <a:srgbClr val="002060"/>
                </a:solidFill>
              </a:rPr>
              <a:t>Сайт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en-US" sz="3600" i="1" dirty="0"/>
              <a:t>GP107.MOSCOW</a:t>
            </a:r>
            <a:endParaRPr lang="ru-RU" sz="36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31904" y="764704"/>
            <a:ext cx="696009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2060"/>
                </a:solidFill>
              </a:rPr>
              <a:t>Заведующая филиалом № 3</a:t>
            </a:r>
          </a:p>
          <a:p>
            <a:pPr algn="ctr"/>
            <a:endParaRPr lang="ru-RU" sz="2800" b="1" i="1" u="sng" dirty="0">
              <a:solidFill>
                <a:srgbClr val="002060"/>
              </a:solidFill>
            </a:endParaRPr>
          </a:p>
          <a:p>
            <a:pPr algn="ctr"/>
            <a:r>
              <a:rPr lang="ru-RU" sz="2800" i="1" dirty="0">
                <a:solidFill>
                  <a:srgbClr val="002060"/>
                </a:solidFill>
              </a:rPr>
              <a:t>ЛЕНТОЧНИКОВА СВЕТЛАНА МИХАЙЛОВНА</a:t>
            </a:r>
            <a:endParaRPr lang="en-US" sz="2800" i="1" dirty="0">
              <a:solidFill>
                <a:srgbClr val="002060"/>
              </a:solidFill>
            </a:endParaRPr>
          </a:p>
          <a:p>
            <a:pPr algn="ctr"/>
            <a:endParaRPr lang="ru-RU" sz="2800" i="1" dirty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/>
              <a:t>8-499-477-05-33</a:t>
            </a:r>
          </a:p>
          <a:p>
            <a:pPr algn="ctr"/>
            <a:endParaRPr lang="en-US" sz="2800" i="1" dirty="0">
              <a:solidFill>
                <a:srgbClr val="002060"/>
              </a:solidFill>
            </a:endParaRPr>
          </a:p>
          <a:p>
            <a:pPr algn="ctr"/>
            <a:r>
              <a:rPr lang="ru-RU" sz="2800" i="1" dirty="0">
                <a:solidFill>
                  <a:srgbClr val="002060"/>
                </a:solidFill>
              </a:rPr>
              <a:t>Москва, ул. Полярная, д. 28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7" y="260648"/>
            <a:ext cx="4248472" cy="636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/>
          </a:p>
        </p:txBody>
      </p:sp>
      <p:sp>
        <p:nvSpPr>
          <p:cNvPr id="4" name="Прямоугольник 3"/>
          <p:cNvSpPr/>
          <p:nvPr/>
        </p:nvSpPr>
        <p:spPr>
          <a:xfrm>
            <a:off x="407368" y="769886"/>
            <a:ext cx="1022513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1966</a:t>
            </a:r>
            <a:r>
              <a:rPr lang="ru-RU" sz="1400" dirty="0"/>
              <a:t> –  открытие 144 районной поликлиники на улице Полярная</a:t>
            </a:r>
          </a:p>
          <a:p>
            <a:pPr algn="just"/>
            <a:r>
              <a:rPr lang="ru-RU" sz="1400" b="1" dirty="0"/>
              <a:t>70-е годы </a:t>
            </a:r>
            <a:r>
              <a:rPr lang="ru-RU" sz="1400" dirty="0"/>
              <a:t>– массовая застройка районов</a:t>
            </a:r>
          </a:p>
          <a:p>
            <a:pPr algn="just"/>
            <a:r>
              <a:rPr lang="ru-RU" sz="1400" b="1" dirty="0"/>
              <a:t>2012</a:t>
            </a:r>
            <a:r>
              <a:rPr lang="ru-RU" sz="1400" dirty="0"/>
              <a:t> – объединение поликлиник №№ 31, 48, 144, 107 и 165 района в один амбулаторный центр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Обслуживаемые районы: 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Отрадное, Свиблово</a:t>
            </a:r>
            <a:r>
              <a:rPr lang="ru-RU" sz="2000" b="1" i="1" dirty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ru-RU" sz="2000" b="1" i="1" dirty="0">
                <a:solidFill>
                  <a:srgbClr val="FF0000"/>
                </a:solidFill>
              </a:rPr>
              <a:t> части Северного и Южного Медведково</a:t>
            </a:r>
            <a:r>
              <a:rPr lang="ru-RU" sz="1400" i="1" dirty="0">
                <a:solidFill>
                  <a:srgbClr val="FF0000"/>
                </a:solidFill>
              </a:rPr>
              <a:t>, </a:t>
            </a:r>
            <a:r>
              <a:rPr lang="ru-RU" sz="1400" i="1" dirty="0">
                <a:solidFill>
                  <a:schemeClr val="bg1">
                    <a:lumMod val="65000"/>
                  </a:schemeClr>
                </a:solidFill>
              </a:rPr>
              <a:t>Бабушкинского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Всего в настоящее время в составе ГБУЗ «ГП № 107 ДЗМ» пять учреждений, обеспечивающих </a:t>
            </a:r>
          </a:p>
          <a:p>
            <a:pPr algn="just"/>
            <a:r>
              <a:rPr lang="ru-RU" sz="1400" dirty="0"/>
              <a:t>первичной медико-санитарной помощью </a:t>
            </a:r>
          </a:p>
          <a:p>
            <a:pPr algn="just"/>
            <a:r>
              <a:rPr lang="ru-RU" sz="7200" b="1" dirty="0">
                <a:solidFill>
                  <a:srgbClr val="FF7C80"/>
                </a:solidFill>
              </a:rPr>
              <a:t>237 585</a:t>
            </a:r>
            <a:endParaRPr lang="ru-RU" sz="3600" b="1" dirty="0">
              <a:solidFill>
                <a:srgbClr val="FF7C80"/>
              </a:solidFill>
            </a:endParaRPr>
          </a:p>
          <a:p>
            <a:pPr algn="just"/>
            <a:r>
              <a:rPr lang="ru-RU" sz="1400" dirty="0"/>
              <a:t>человек прикрепленного населения, в том числе:</a:t>
            </a:r>
          </a:p>
          <a:p>
            <a:pPr algn="just"/>
            <a:endParaRPr lang="ru-RU" sz="1400" b="1" u="sng" dirty="0"/>
          </a:p>
          <a:p>
            <a:pPr algn="just"/>
            <a:endParaRPr lang="ru-RU" sz="1400" b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7368" y="4748758"/>
            <a:ext cx="54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Филиал № 3 (Городская поликлиника № 144) </a:t>
            </a:r>
          </a:p>
          <a:p>
            <a:pPr lvl="0" algn="r"/>
            <a:r>
              <a:rPr lang="ru-RU" sz="2000" b="1" dirty="0">
                <a:solidFill>
                  <a:prstClr val="black"/>
                </a:solidFill>
              </a:rPr>
              <a:t>численность населения </a:t>
            </a:r>
            <a:r>
              <a:rPr lang="ru-RU" sz="6000" b="1" dirty="0">
                <a:solidFill>
                  <a:schemeClr val="bg1">
                    <a:lumMod val="65000"/>
                  </a:schemeClr>
                </a:solidFill>
              </a:rPr>
              <a:t>39 436</a:t>
            </a:r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6360" y="67265"/>
            <a:ext cx="2758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история учреждения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52" y="2708137"/>
            <a:ext cx="6218036" cy="414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165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240175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andara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46214" y="116633"/>
            <a:ext cx="7891294" cy="6782486"/>
            <a:chOff x="-572678" y="0"/>
            <a:chExt cx="5542535" cy="9646212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5022" y1="74775" x2="85022" y2="74775"/>
                          <a14:foregroundMark x1="77093" y1="82883" x2="77093" y2="82883"/>
                          <a14:foregroundMark x1="72687" y1="91892" x2="72687" y2="91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2678" y="364506"/>
              <a:ext cx="790331" cy="119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151" y1="34396" x2="64151" y2="34396"/>
                          <a14:foregroundMark x1="43396" y1="81093" x2="43396" y2="81093"/>
                          <a14:foregroundMark x1="49528" y1="79954" x2="49528" y2="79954"/>
                          <a14:foregroundMark x1="41745" y1="84510" x2="41745" y2="845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1" t="13191" r="8487" b="8417"/>
            <a:stretch/>
          </p:blipFill>
          <p:spPr bwMode="auto">
            <a:xfrm>
              <a:off x="-397532" y="7114362"/>
              <a:ext cx="1476767" cy="21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8855" y1="77477" x2="78855" y2="77477"/>
                          <a14:foregroundMark x1="86344" y1="79730" x2="86344" y2="79730"/>
                          <a14:foregroundMark x1="77974" y1="88739" x2="77974" y2="88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526" y="5151391"/>
              <a:ext cx="722241" cy="119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1057" y1="71171" x2="81057" y2="71171"/>
                          <a14:foregroundMark x1="83700" y1="75676" x2="83700" y2="75676"/>
                          <a14:foregroundMark x1="86784" y1="80631" x2="86784" y2="80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043" y="1331348"/>
              <a:ext cx="761691" cy="119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7225" y1="74324" x2="87225" y2="74324"/>
                          <a14:foregroundMark x1="76652" y1="80631" x2="76652" y2="80631"/>
                          <a14:foregroundMark x1="82379" y1="84685" x2="82379" y2="8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770" y="7202715"/>
              <a:ext cx="778264" cy="119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4"/>
            <p:cNvSpPr txBox="1"/>
            <p:nvPr/>
          </p:nvSpPr>
          <p:spPr>
            <a:xfrm>
              <a:off x="990934" y="8136054"/>
              <a:ext cx="1976156" cy="151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tx2"/>
                  </a:solidFill>
                  <a:latin typeface="+mj-lt"/>
                  <a:ea typeface="Times New Roman"/>
                  <a:cs typeface="Times New Roman"/>
                </a:rPr>
                <a:t>ГБУЗ «ГП № 107 ДЗМ»</a:t>
              </a:r>
              <a:endParaRPr lang="ru-RU" sz="1400" dirty="0">
                <a:solidFill>
                  <a:schemeClr val="tx2"/>
                </a:solidFill>
                <a:latin typeface="+mj-lt"/>
                <a:ea typeface="Times New Roman"/>
              </a:endParaRPr>
            </a:p>
            <a:p>
              <a:r>
                <a:rPr lang="ru-RU" sz="1400" b="1" dirty="0">
                  <a:solidFill>
                    <a:schemeClr val="tx2"/>
                  </a:solidFill>
                  <a:latin typeface="+mj-lt"/>
                  <a:ea typeface="Times New Roman"/>
                  <a:cs typeface="Times New Roman"/>
                </a:rPr>
                <a:t>ГОРОДСКАЯ ПОЛИКЛИНИКА № 107</a:t>
              </a:r>
            </a:p>
            <a:p>
              <a:r>
                <a:rPr lang="ru-RU" sz="1400" b="1" i="1" dirty="0">
                  <a:solidFill>
                    <a:schemeClr val="tx2"/>
                  </a:solidFill>
                  <a:latin typeface="+mj-lt"/>
                  <a:ea typeface="Times New Roman"/>
                  <a:cs typeface="Times New Roman"/>
                </a:rPr>
                <a:t>ГОЛОВНОЕ УЧРЕЖДЕНИЕ</a:t>
              </a:r>
              <a:endParaRPr lang="ru-RU" sz="1400" i="1" dirty="0">
                <a:solidFill>
                  <a:schemeClr val="tx2"/>
                </a:solidFill>
                <a:latin typeface="+mj-lt"/>
                <a:ea typeface="Times New Roman"/>
              </a:endParaRPr>
            </a:p>
            <a:p>
              <a:r>
                <a:rPr lang="ru-RU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/>
                  <a:cs typeface="Times New Roman"/>
                </a:rPr>
                <a:t>улица Декабристов дом 24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/>
              </a:endParaRPr>
            </a:p>
            <a:p>
              <a:r>
                <a:rPr lang="ru-RU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/>
                  <a:cs typeface="Times New Roman"/>
                </a:rPr>
                <a:t>ст. м. Отрадное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/>
              </a:endParaRPr>
            </a:p>
          </p:txBody>
        </p:sp>
        <p:sp>
          <p:nvSpPr>
            <p:cNvPr id="37" name="TextBox 10"/>
            <p:cNvSpPr txBox="1"/>
            <p:nvPr/>
          </p:nvSpPr>
          <p:spPr>
            <a:xfrm>
              <a:off x="3490011" y="7172083"/>
              <a:ext cx="1036513" cy="120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ФИЛИАЛ № 4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улица Пестеля </a:t>
              </a:r>
            </a:p>
            <a:p>
              <a:pPr algn="ctr"/>
              <a:r>
                <a:rPr lang="ru-RU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дом 6А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11 минут пешком</a:t>
              </a:r>
              <a:endParaRPr lang="ru-RU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8" name="Стрелка вправо 37"/>
            <p:cNvSpPr/>
            <p:nvPr/>
          </p:nvSpPr>
          <p:spPr>
            <a:xfrm rot="17581665">
              <a:off x="-1187848" y="4555488"/>
              <a:ext cx="4616430" cy="25659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39" name="TextBox 12"/>
            <p:cNvSpPr txBox="1"/>
            <p:nvPr/>
          </p:nvSpPr>
          <p:spPr>
            <a:xfrm>
              <a:off x="2240677" y="1126525"/>
              <a:ext cx="1209805" cy="148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Candara" pitchFamily="34" charset="0"/>
                  <a:ea typeface="Times New Roman"/>
                  <a:cs typeface="Times New Roman"/>
                </a:rPr>
                <a:t>ФИЛИАЛ № 3</a:t>
              </a:r>
              <a:endParaRPr lang="ru-RU" sz="2800" dirty="0">
                <a:solidFill>
                  <a:srgbClr val="002060"/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улица Полярная дом 28</a:t>
              </a:r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30 минут транспортом</a:t>
              </a:r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(авт. 605 от </a:t>
              </a:r>
              <a:r>
                <a:rPr lang="ru-RU" sz="9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м.Отрадное</a:t>
              </a:r>
              <a:r>
                <a:rPr lang="ru-RU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 до ост. Полярная улица, далее авт. 174 до ост. Поликлиника)</a:t>
              </a:r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</p:txBody>
        </p:sp>
        <p:sp>
          <p:nvSpPr>
            <p:cNvPr id="40" name="TextBox 13"/>
            <p:cNvSpPr txBox="1"/>
            <p:nvPr/>
          </p:nvSpPr>
          <p:spPr>
            <a:xfrm>
              <a:off x="2844226" y="5131962"/>
              <a:ext cx="1018217" cy="120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ФИЛИАЛ № 2</a:t>
              </a:r>
              <a:endParaRPr lang="ru-RU" sz="3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улица Бестужевых дом 15</a:t>
              </a:r>
              <a:endParaRPr lang="ru-RU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16 минут пешком</a:t>
              </a:r>
              <a:endParaRPr lang="ru-RU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94320" y="301810"/>
              <a:ext cx="1488875" cy="129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>
                      <a:lumMod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ФИЛИАЛ № 1</a:t>
              </a:r>
              <a:endParaRPr lang="ru-RU" sz="2800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dirty="0">
                  <a:solidFill>
                    <a:schemeClr val="bg1">
                      <a:lumMod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улица Снежная дом 22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i="1" dirty="0">
                  <a:solidFill>
                    <a:schemeClr val="bg1">
                      <a:lumMod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30 минут транспортом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900" b="1" dirty="0">
                  <a:solidFill>
                    <a:schemeClr val="bg1">
                      <a:lumMod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(авт. 628 от </a:t>
              </a:r>
              <a:r>
                <a:rPr lang="ru-RU" sz="900" b="1" dirty="0" err="1">
                  <a:solidFill>
                    <a:schemeClr val="bg1">
                      <a:lumMod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м.Отрадное</a:t>
              </a:r>
              <a:r>
                <a:rPr lang="ru-RU" sz="900" b="1" dirty="0">
                  <a:solidFill>
                    <a:schemeClr val="bg1">
                      <a:lumMod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 до ост. к-т Сатурн, далее 4 мин пешком)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andara" pitchFamily="34" charset="0"/>
                <a:ea typeface="Times New Roman"/>
              </a:endParaRPr>
            </a:p>
          </p:txBody>
        </p:sp>
        <p:sp>
          <p:nvSpPr>
            <p:cNvPr id="42" name="Стрелка вправо 41"/>
            <p:cNvSpPr/>
            <p:nvPr/>
          </p:nvSpPr>
          <p:spPr>
            <a:xfrm>
              <a:off x="1011525" y="7651691"/>
              <a:ext cx="1685023" cy="467691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43" name="Стрелка вправо 42"/>
            <p:cNvSpPr/>
            <p:nvPr/>
          </p:nvSpPr>
          <p:spPr>
            <a:xfrm rot="20043321">
              <a:off x="886514" y="6370537"/>
              <a:ext cx="1261488" cy="50996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44" name="Стрелка вправо 43"/>
            <p:cNvSpPr/>
            <p:nvPr/>
          </p:nvSpPr>
          <p:spPr>
            <a:xfrm rot="15603026">
              <a:off x="-2521992" y="4078612"/>
              <a:ext cx="5192715" cy="28615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45" name="TextBox 9"/>
            <p:cNvSpPr txBox="1"/>
            <p:nvPr/>
          </p:nvSpPr>
          <p:spPr>
            <a:xfrm>
              <a:off x="4772787" y="0"/>
              <a:ext cx="197070" cy="711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800">
                <a:latin typeface="Candara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120336" y="56940"/>
            <a:ext cx="2956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структура учреждения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38582" t="28300" r="20469" b="27600"/>
          <a:stretch/>
        </p:blipFill>
        <p:spPr>
          <a:xfrm>
            <a:off x="7406304" y="628519"/>
            <a:ext cx="4670547" cy="2829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l="44881" t="25500" r="25982" b="25501"/>
          <a:stretch/>
        </p:blipFill>
        <p:spPr>
          <a:xfrm>
            <a:off x="8149573" y="3598485"/>
            <a:ext cx="3184007" cy="3011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0316" y="2745553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rgbClr val="002060"/>
                </a:solidFill>
              </a:rPr>
              <a:t>4 км</a:t>
            </a:r>
          </a:p>
          <a:p>
            <a:r>
              <a:rPr lang="ru-RU" sz="1200" i="1" dirty="0">
                <a:solidFill>
                  <a:srgbClr val="002060"/>
                </a:solidFill>
              </a:rPr>
              <a:t>11 мин на авто</a:t>
            </a:r>
          </a:p>
          <a:p>
            <a:r>
              <a:rPr lang="ru-RU" sz="1200" i="1" dirty="0">
                <a:solidFill>
                  <a:srgbClr val="002060"/>
                </a:solidFill>
              </a:rPr>
              <a:t>25 мин на </a:t>
            </a:r>
            <a:r>
              <a:rPr lang="ru-RU" sz="1200" i="1" dirty="0" err="1">
                <a:solidFill>
                  <a:srgbClr val="002060"/>
                </a:solidFill>
              </a:rPr>
              <a:t>общ.транспорте</a:t>
            </a:r>
            <a:endParaRPr lang="ru-RU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7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16430684"/>
              </p:ext>
            </p:extLst>
          </p:nvPr>
        </p:nvGraphicFramePr>
        <p:xfrm>
          <a:off x="191344" y="-315416"/>
          <a:ext cx="5087888" cy="335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87405735"/>
              </p:ext>
            </p:extLst>
          </p:nvPr>
        </p:nvGraphicFramePr>
        <p:xfrm>
          <a:off x="191344" y="2780928"/>
          <a:ext cx="5087888" cy="419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708257"/>
              </p:ext>
            </p:extLst>
          </p:nvPr>
        </p:nvGraphicFramePr>
        <p:xfrm>
          <a:off x="5951984" y="1772816"/>
          <a:ext cx="5784643" cy="68999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9993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Всего в ГБУЗ</a:t>
                      </a:r>
                      <a:r>
                        <a:rPr lang="ru-RU" sz="2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«ГП № 107 ДЗМ»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237 585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126367"/>
              </p:ext>
            </p:extLst>
          </p:nvPr>
        </p:nvGraphicFramePr>
        <p:xfrm>
          <a:off x="5975987" y="2824404"/>
          <a:ext cx="5784643" cy="6110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088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/>
                          </a:solidFill>
                          <a:latin typeface="+mj-lt"/>
                        </a:rPr>
                        <a:t>Филиал № 3 (ГП № 144)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/>
                          </a:solidFill>
                          <a:latin typeface="+mj-lt"/>
                        </a:rPr>
                        <a:t>39 436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77518" y="116632"/>
            <a:ext cx="55024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структура и численность населения района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021016"/>
              </p:ext>
            </p:extLst>
          </p:nvPr>
        </p:nvGraphicFramePr>
        <p:xfrm>
          <a:off x="5963763" y="3861048"/>
          <a:ext cx="5784643" cy="762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088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accent5"/>
                          </a:solidFill>
                          <a:latin typeface="+mj-lt"/>
                        </a:rPr>
                        <a:t>Филиал № 3 </a:t>
                      </a:r>
                    </a:p>
                    <a:p>
                      <a:pPr algn="ctr"/>
                      <a:r>
                        <a:rPr lang="ru-RU" sz="2100" b="0" dirty="0">
                          <a:solidFill>
                            <a:schemeClr val="accent5"/>
                          </a:solidFill>
                          <a:latin typeface="+mj-lt"/>
                        </a:rPr>
                        <a:t>(Южное Медведково)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accent5"/>
                          </a:solidFill>
                          <a:latin typeface="+mj-lt"/>
                        </a:rPr>
                        <a:t>17 747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6" y="3471512"/>
            <a:ext cx="3236842" cy="2305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75" y="1154240"/>
            <a:ext cx="3224005" cy="2151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7" y="2276706"/>
            <a:ext cx="3223464" cy="2317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4624"/>
            <a:ext cx="3224005" cy="2151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1131" y="7938"/>
            <a:ext cx="48740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подразделения в составе учреждения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674958"/>
            <a:ext cx="3203896" cy="21382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51984" y="548680"/>
            <a:ext cx="6096000" cy="53660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отделения терапии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отделение медицинской помощи на дому:</a:t>
            </a: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медицинской помощи на дому,</a:t>
            </a: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патронажная служба,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отделение медицинской профилактики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Центр здоровья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хирургическое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офтальмологическое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консультативно-диагностическое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урологическое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отделение функциональной диагностики,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рентгенологическое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оториноларингологическое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эндокринологическое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кабинеты кардиологов,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кабинеты неврологов,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кабинеты ультразвуковой диагностики и др.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78" y="215090"/>
            <a:ext cx="2200706" cy="3297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215" y="3535415"/>
            <a:ext cx="2160241" cy="32368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24" y="178222"/>
            <a:ext cx="2215300" cy="33193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61197" y="-353"/>
            <a:ext cx="2517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наши специалисты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1344" y="852166"/>
            <a:ext cx="6096000" cy="54014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терапевты участковые,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общей практики (семейные врачи),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врачи-терапевты,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врачи-кардиологи,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врачи-эндокринологи,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врачи-неврологи,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оториноларингологи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врачи-физиотерапевты,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по лечебной физкультуре,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врачи-хирурги,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ультразвуковой диагностики,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врачи-урологи,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врачи-офтальмологи,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врачи-гастроэнтерологи,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врачи-пульмонологи,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врачи-аллергологи-иммунологи,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эндоскописты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врачи-ревматологи,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врачи-рентгенологи,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функциональной диагностики и др.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9" y="3535415"/>
            <a:ext cx="2160240" cy="32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1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72" y="616130"/>
            <a:ext cx="1928444" cy="2889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16" y="3721885"/>
            <a:ext cx="1912977" cy="2866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16129"/>
            <a:ext cx="1928445" cy="28895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43444" y="-353"/>
            <a:ext cx="2034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штаты и кадры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260144"/>
              </p:ext>
            </p:extLst>
          </p:nvPr>
        </p:nvGraphicFramePr>
        <p:xfrm>
          <a:off x="4829783" y="1127442"/>
          <a:ext cx="7026856" cy="48938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64028">
                  <a:extLst>
                    <a:ext uri="{9D8B030D-6E8A-4147-A177-3AD203B41FA5}">
                      <a16:colId xmlns:a16="http://schemas.microsoft.com/office/drawing/2014/main" xmlns="" val="261914547"/>
                    </a:ext>
                  </a:extLst>
                </a:gridCol>
                <a:gridCol w="1265707">
                  <a:extLst>
                    <a:ext uri="{9D8B030D-6E8A-4147-A177-3AD203B41FA5}">
                      <a16:colId xmlns:a16="http://schemas.microsoft.com/office/drawing/2014/main" xmlns="" val="2876339342"/>
                    </a:ext>
                  </a:extLst>
                </a:gridCol>
                <a:gridCol w="1265707">
                  <a:extLst>
                    <a:ext uri="{9D8B030D-6E8A-4147-A177-3AD203B41FA5}">
                      <a16:colId xmlns:a16="http://schemas.microsoft.com/office/drawing/2014/main" xmlns="" val="3160197377"/>
                    </a:ext>
                  </a:extLst>
                </a:gridCol>
                <a:gridCol w="1265707">
                  <a:extLst>
                    <a:ext uri="{9D8B030D-6E8A-4147-A177-3AD203B41FA5}">
                      <a16:colId xmlns:a16="http://schemas.microsoft.com/office/drawing/2014/main" xmlns="" val="1347212687"/>
                    </a:ext>
                  </a:extLst>
                </a:gridCol>
                <a:gridCol w="1265707">
                  <a:extLst>
                    <a:ext uri="{9D8B030D-6E8A-4147-A177-3AD203B41FA5}">
                      <a16:colId xmlns:a16="http://schemas.microsoft.com/office/drawing/2014/main" xmlns="" val="3453786285"/>
                    </a:ext>
                  </a:extLst>
                </a:gridCol>
              </a:tblGrid>
              <a:tr h="54930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Должности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2020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 г.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1173135"/>
                  </a:ext>
                </a:extLst>
              </a:tr>
              <a:tr h="1073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Занято должностей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Физических лиц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Занято должностей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Физических лиц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08650201"/>
                  </a:ext>
                </a:extLst>
              </a:tr>
              <a:tr h="549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Врачи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322,5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282,5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48530028"/>
                  </a:ext>
                </a:extLst>
              </a:tr>
              <a:tr h="549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т.ч. участковые + ВОП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171,25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140,25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08022025"/>
                  </a:ext>
                </a:extLst>
              </a:tr>
              <a:tr h="1073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Средний медицинский персонал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339,5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94746307"/>
                  </a:ext>
                </a:extLst>
              </a:tr>
              <a:tr h="549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т.ч. участковые + ВОП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26159522"/>
                  </a:ext>
                </a:extLst>
              </a:tr>
              <a:tr h="549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662,5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618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12925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2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518653"/>
            <a:ext cx="2800812" cy="4196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1566" y="-353"/>
            <a:ext cx="5616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диагностические возможности учреждения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66" y="4864327"/>
            <a:ext cx="2905667" cy="1939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88" y="4863482"/>
            <a:ext cx="2953908" cy="1940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86" y="4863482"/>
            <a:ext cx="2906932" cy="1940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4" y="4863482"/>
            <a:ext cx="2906932" cy="1940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0"/>
          <a:stretch/>
        </p:blipFill>
        <p:spPr>
          <a:xfrm>
            <a:off x="141184" y="830474"/>
            <a:ext cx="1994376" cy="357301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110142"/>
              </p:ext>
            </p:extLst>
          </p:nvPr>
        </p:nvGraphicFramePr>
        <p:xfrm>
          <a:off x="4826467" y="506190"/>
          <a:ext cx="7251765" cy="42091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19419">
                  <a:extLst>
                    <a:ext uri="{9D8B030D-6E8A-4147-A177-3AD203B41FA5}">
                      <a16:colId xmlns:a16="http://schemas.microsoft.com/office/drawing/2014/main" xmlns="" val="4163343025"/>
                    </a:ext>
                  </a:extLst>
                </a:gridCol>
                <a:gridCol w="1316173">
                  <a:extLst>
                    <a:ext uri="{9D8B030D-6E8A-4147-A177-3AD203B41FA5}">
                      <a16:colId xmlns:a16="http://schemas.microsoft.com/office/drawing/2014/main" xmlns="" val="159253354"/>
                    </a:ext>
                  </a:extLst>
                </a:gridCol>
                <a:gridCol w="1316173">
                  <a:extLst>
                    <a:ext uri="{9D8B030D-6E8A-4147-A177-3AD203B41FA5}">
                      <a16:colId xmlns:a16="http://schemas.microsoft.com/office/drawing/2014/main" xmlns="" val="1838911630"/>
                    </a:ext>
                  </a:extLst>
                </a:gridCol>
              </a:tblGrid>
              <a:tr h="3011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Наименование оборудования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Количество единиц оборудования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6315963"/>
                  </a:ext>
                </a:extLst>
              </a:tr>
              <a:tr h="572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ГБУЗ "ГП № 107 ДЗМ"</a:t>
                      </a:r>
                      <a:endParaRPr lang="ru-RU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Филиал № 3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extLst>
                  <a:ext uri="{0D108BD9-81ED-4DB2-BD59-A6C34878D82A}">
                    <a16:rowId xmlns:a16="http://schemas.microsoft.com/office/drawing/2014/main" xmlns="" val="1158876276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Ультразвуковое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37366262"/>
                  </a:ext>
                </a:extLst>
              </a:tr>
              <a:tr h="3043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Рентгенологическое, в </a:t>
                      </a:r>
                      <a:r>
                        <a:rPr lang="ru-RU" sz="1100" dirty="0" err="1">
                          <a:effectLst/>
                        </a:rPr>
                        <a:t>т.ч</a:t>
                      </a:r>
                      <a:r>
                        <a:rPr lang="ru-RU" sz="1100" dirty="0">
                          <a:effectLst/>
                        </a:rPr>
                        <a:t>.: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14503858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рентгенологический аппарат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83868051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- денситометр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38172210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аппарат МРТ,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05551454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маммограф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54885956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флюорограф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32380949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Офтальмологическое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02482397"/>
                  </a:ext>
                </a:extLst>
              </a:tr>
              <a:tr h="304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Функциональной диагностики, в </a:t>
                      </a:r>
                      <a:r>
                        <a:rPr lang="ru-RU" sz="1100" dirty="0" err="1">
                          <a:effectLst/>
                        </a:rPr>
                        <a:t>т.ч</a:t>
                      </a:r>
                      <a:r>
                        <a:rPr lang="ru-RU" sz="1100" dirty="0">
                          <a:effectLst/>
                        </a:rPr>
                        <a:t>.: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79444826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ЭКГ,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04233949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холтеровское мониторирование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59551392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Эндоскопическое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05691285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Отоларингологическое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30814421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Урологическое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74262435"/>
                  </a:ext>
                </a:extLst>
              </a:tr>
              <a:tr h="209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Клинико-диагностической лаборатории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221" marR="622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62100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00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16632"/>
            <a:ext cx="3456384" cy="2306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" y="1067792"/>
            <a:ext cx="3452632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636912"/>
            <a:ext cx="2736304" cy="4099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" y="3789040"/>
            <a:ext cx="3452632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15" y="3794948"/>
            <a:ext cx="3452632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15" y="1073698"/>
            <a:ext cx="3452632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9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</TotalTime>
  <Words>1155</Words>
  <Application>Microsoft Office PowerPoint</Application>
  <PresentationFormat>Широкоэкранный</PresentationFormat>
  <Paragraphs>414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Candara</vt:lpstr>
      <vt:lpstr>Summer Font</vt:lpstr>
      <vt:lpstr>Times New Roman</vt:lpstr>
      <vt:lpstr>Wingdings</vt:lpstr>
      <vt:lpstr>Тема Office</vt:lpstr>
      <vt:lpstr>отчет о работе в 2020 году  в районе ЮЖНОЕ МЕДВЕДКОВО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Ждем вас в нашей поликлинике!  Будьте здоровы!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здравоохранения «ГОРОДСКАЯ ПОЛИКЛИНИКА № 107 Департамента здравоохранения города Москвы»</dc:title>
  <dc:creator>ThinkC-14</dc:creator>
  <cp:lastModifiedBy>AniksTD</cp:lastModifiedBy>
  <cp:revision>217</cp:revision>
  <cp:lastPrinted>2016-03-31T12:17:37Z</cp:lastPrinted>
  <dcterms:created xsi:type="dcterms:W3CDTF">2015-11-26T13:18:32Z</dcterms:created>
  <dcterms:modified xsi:type="dcterms:W3CDTF">2022-03-15T13:33:07Z</dcterms:modified>
</cp:coreProperties>
</file>