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0"/>
  </p:notesMasterIdLst>
  <p:sldIdLst>
    <p:sldId id="256" r:id="rId2"/>
    <p:sldId id="257" r:id="rId3"/>
    <p:sldId id="266" r:id="rId4"/>
    <p:sldId id="279" r:id="rId5"/>
    <p:sldId id="268" r:id="rId6"/>
    <p:sldId id="259" r:id="rId7"/>
    <p:sldId id="272" r:id="rId8"/>
    <p:sldId id="276" r:id="rId9"/>
    <p:sldId id="282" r:id="rId10"/>
    <p:sldId id="260" r:id="rId11"/>
    <p:sldId id="280" r:id="rId12"/>
    <p:sldId id="269" r:id="rId13"/>
    <p:sldId id="264" r:id="rId14"/>
    <p:sldId id="265" r:id="rId15"/>
    <p:sldId id="267" r:id="rId16"/>
    <p:sldId id="261" r:id="rId17"/>
    <p:sldId id="262" r:id="rId18"/>
    <p:sldId id="258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700482544597987"/>
          <c:y val="9.6106794559610312E-2"/>
          <c:w val="0.41612598504859538"/>
          <c:h val="0.80106504535334011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explosion val="23"/>
            <c:extLst xmlns:c16r2="http://schemas.microsoft.com/office/drawing/2015/06/chart">
              <c:ext xmlns:c16="http://schemas.microsoft.com/office/drawing/2014/chart" uri="{C3380CC4-5D6E-409C-BE32-E72D297353CC}">
                <c16:uniqueId val="{00000001-1D44-4F94-BDC1-1BF7715C8A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Лист1!$F$6:$F$11</c:f>
              <c:strCache>
                <c:ptCount val="6"/>
                <c:pt idx="0">
                  <c:v>Болезни органов дыхания</c:v>
                </c:pt>
                <c:pt idx="1">
                  <c:v>Болезни глаза и придаточного аппарата</c:v>
                </c:pt>
                <c:pt idx="2">
                  <c:v>Болезни костно- мышечной системы </c:v>
                </c:pt>
                <c:pt idx="3">
                  <c:v>Болезни органов пищеварения</c:v>
                </c:pt>
                <c:pt idx="4">
                  <c:v>Болезни нервной системы</c:v>
                </c:pt>
                <c:pt idx="5">
                  <c:v>Прочие</c:v>
                </c:pt>
              </c:strCache>
            </c:strRef>
          </c:cat>
          <c:val>
            <c:numRef>
              <c:f>Лист1!$G$6:$G$11</c:f>
              <c:numCache>
                <c:formatCode>General</c:formatCode>
                <c:ptCount val="6"/>
                <c:pt idx="0">
                  <c:v>66.099999999999994</c:v>
                </c:pt>
                <c:pt idx="1">
                  <c:v>7.1</c:v>
                </c:pt>
                <c:pt idx="2">
                  <c:v>5.2</c:v>
                </c:pt>
                <c:pt idx="3">
                  <c:v>3.9</c:v>
                </c:pt>
                <c:pt idx="4">
                  <c:v>3.6</c:v>
                </c:pt>
                <c:pt idx="5">
                  <c:v>14.1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44-4F94-BDC1-1BF7715C8A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9173196290947094"/>
          <c:y val="0.19489424014615661"/>
          <c:w val="0.4072882076888576"/>
          <c:h val="0.5832662111617227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9FB19-DF74-4163-8160-05EDE33ED334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1EEE8-B945-41BC-848C-C349E339BF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67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23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10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852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484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717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676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990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4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811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870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76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3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dgp110.mos.ru/" TargetMode="External"/><Relationship Id="rId7" Type="http://schemas.openxmlformats.org/officeDocument/2006/relationships/hyperlink" Target="https://ok.ru/group/55924613710034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stagram.com/dgp.110/" TargetMode="External"/><Relationship Id="rId5" Type="http://schemas.openxmlformats.org/officeDocument/2006/relationships/hyperlink" Target="https://vk.com/public173858631" TargetMode="External"/><Relationship Id="rId4" Type="http://schemas.openxmlformats.org/officeDocument/2006/relationships/hyperlink" Target="https://www.facebook.com/dgp11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57329"/>
            <a:ext cx="5618515" cy="1821351"/>
          </a:xfrm>
        </p:spPr>
        <p:txBody>
          <a:bodyPr/>
          <a:lstStyle/>
          <a:p>
            <a:r>
              <a:rPr lang="ru-RU" dirty="0"/>
              <a:t>Отчет за 2021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425" y="3742078"/>
            <a:ext cx="5826719" cy="109689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врач ГБУЗ «ДГП № 110 ДЗМ»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Каширина Эльмира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Агасалимовна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к.м.н.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8C4EA1DE-4A16-4C21-8E53-CF7FD09A52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CEB32F-8532-4F3A-B6BE-C50212EC9E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3" t="10366" r="13600" b="14831"/>
          <a:stretch/>
        </p:blipFill>
        <p:spPr>
          <a:xfrm>
            <a:off x="6804248" y="653419"/>
            <a:ext cx="1728192" cy="21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02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571343" cy="1049235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Заболеваемость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951" y="1052736"/>
            <a:ext cx="6134225" cy="5256584"/>
          </a:xfrm>
        </p:spPr>
        <p:txBody>
          <a:bodyPr>
            <a:normAutofit/>
          </a:bodyPr>
          <a:lstStyle/>
          <a:p>
            <a:r>
              <a:rPr lang="ru-RU" dirty="0"/>
              <a:t>Отмечается </a:t>
            </a:r>
            <a:r>
              <a:rPr lang="ru-RU" b="1" dirty="0"/>
              <a:t>увеличение количества </a:t>
            </a:r>
            <a:r>
              <a:rPr lang="ru-RU" dirty="0"/>
              <a:t>зарегистрированных </a:t>
            </a:r>
            <a:r>
              <a:rPr lang="ru-RU" b="1" dirty="0"/>
              <a:t>заболеваний на 6,9 % у детей 0-14 лет и на 5,4% у подростков 15 -17 лет , </a:t>
            </a:r>
            <a:r>
              <a:rPr lang="ru-RU" dirty="0"/>
              <a:t>так как в 2020 </a:t>
            </a:r>
            <a:r>
              <a:rPr lang="ru-RU" dirty="0" err="1"/>
              <a:t>гоу</a:t>
            </a:r>
            <a:r>
              <a:rPr lang="ru-RU" dirty="0"/>
              <a:t> не было разобщения детских коллективов. Кроме того, с мая 2021 года возобновилось проведение комплексных профилактических медицинских осмотров, что улучшило выявление заболеваний у детского населения.</a:t>
            </a:r>
          </a:p>
          <a:p>
            <a:r>
              <a:rPr lang="ru-RU" dirty="0"/>
              <a:t>В связи  с пандемией, вызванной 2019-nCoV, в 2021 году санитарно- просветительная работа по большей части проводилась в онлайн-режиме на интерактивных платформах</a:t>
            </a:r>
          </a:p>
          <a:p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9B6F6C3A-33BC-4BDC-B148-2CE7255E22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5EC42DF-3CDB-42AA-8616-CE540915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814" y="2924944"/>
            <a:ext cx="2733676" cy="27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0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4241" y="415184"/>
            <a:ext cx="6571343" cy="1049235"/>
          </a:xfrm>
        </p:spPr>
        <p:txBody>
          <a:bodyPr/>
          <a:lstStyle/>
          <a:p>
            <a:r>
              <a:rPr lang="ru-RU" b="1" dirty="0"/>
              <a:t>Заболеваемость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AB06723-9140-4C7A-BC57-F4911E852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157" y="188640"/>
            <a:ext cx="2253487" cy="1502325"/>
          </a:xfrm>
          <a:prstGeom prst="rect">
            <a:avLst/>
          </a:prstGeom>
        </p:spPr>
      </p:pic>
      <p:graphicFrame>
        <p:nvGraphicFramePr>
          <p:cNvPr id="6" name="Объект 6">
            <a:extLst>
              <a:ext uri="{FF2B5EF4-FFF2-40B4-BE49-F238E27FC236}">
                <a16:creationId xmlns:a16="http://schemas.microsoft.com/office/drawing/2014/main" xmlns="" id="{DBACA4DA-E675-4E61-9E67-BE20A6FDBC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5658848"/>
              </p:ext>
            </p:extLst>
          </p:nvPr>
        </p:nvGraphicFramePr>
        <p:xfrm>
          <a:off x="179512" y="1464420"/>
          <a:ext cx="8352928" cy="4700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001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252" y="404664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Дети-инвалиды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67543" y="1453899"/>
            <a:ext cx="6840760" cy="410445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 Количество детей, имеющих инвалидность- </a:t>
            </a:r>
            <a:r>
              <a:rPr lang="ru-RU" dirty="0">
                <a:solidFill>
                  <a:schemeClr val="tx1"/>
                </a:solidFill>
              </a:rPr>
              <a:t>258   (242 в 2020 году), что </a:t>
            </a:r>
            <a:r>
              <a:rPr lang="ru-RU" dirty="0"/>
              <a:t>составляет 1,5 % от прикрепленного населения. </a:t>
            </a:r>
          </a:p>
          <a:p>
            <a:r>
              <a:rPr lang="ru-RU" dirty="0"/>
              <a:t>Среди детей-инвалидов лежачих -6, что составляет 2,3 % от общего числа детей-инвалидов, колясочников -22 (8,5%). </a:t>
            </a:r>
          </a:p>
          <a:p>
            <a:r>
              <a:rPr lang="ru-RU" dirty="0"/>
              <a:t>Впервые в 2021 году было признано инвалидами 14 детей (2020 г.-13).  Основной причиной, приводящей к </a:t>
            </a:r>
            <a:r>
              <a:rPr lang="ru-RU" dirty="0" err="1"/>
              <a:t>инвалидизации</a:t>
            </a:r>
            <a:r>
              <a:rPr lang="ru-RU" dirty="0"/>
              <a:t> детей, являются врожденные аномалии, на 2-ом месте - заболевания нервной системы, на 3-м месте – болезни эндокринной системы, на 4 месте – болезни костно- мышечной системы и новообразования.</a:t>
            </a:r>
          </a:p>
          <a:p>
            <a:r>
              <a:rPr lang="ru-RU" dirty="0"/>
              <a:t>Всем детям - инвалидам проведен профилактический осмотр, лежачим и колясочникам- на дому. </a:t>
            </a:r>
          </a:p>
        </p:txBody>
      </p:sp>
    </p:spTree>
    <p:extLst>
      <p:ext uri="{BB962C8B-B14F-4D97-AF65-F5344CB8AC3E}">
        <p14:creationId xmlns:p14="http://schemas.microsoft.com/office/powerpoint/2010/main" val="4079813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63541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Диагностика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208912" cy="4525963"/>
          </a:xfrm>
        </p:spPr>
        <p:txBody>
          <a:bodyPr>
            <a:normAutofit/>
          </a:bodyPr>
          <a:lstStyle/>
          <a:p>
            <a:r>
              <a:rPr lang="ru-RU" sz="2000" dirty="0"/>
              <a:t>УЗИ</a:t>
            </a:r>
          </a:p>
          <a:p>
            <a:r>
              <a:rPr lang="ru-RU" sz="2000" dirty="0"/>
              <a:t>ЭКГ, ЭХО КГ, СМАД</a:t>
            </a:r>
          </a:p>
          <a:p>
            <a:r>
              <a:rPr lang="ru-RU" dirty="0"/>
              <a:t>ЭЭГ, ЭНМГ</a:t>
            </a:r>
            <a:endParaRPr lang="ru-RU" sz="2000" dirty="0"/>
          </a:p>
          <a:p>
            <a:r>
              <a:rPr lang="ru-RU" sz="2000" dirty="0" err="1"/>
              <a:t>Аудиологическое</a:t>
            </a:r>
            <a:r>
              <a:rPr lang="ru-RU" sz="2000" dirty="0"/>
              <a:t> обследование</a:t>
            </a:r>
          </a:p>
          <a:p>
            <a:r>
              <a:rPr lang="ru-RU" sz="2000" dirty="0" err="1"/>
              <a:t>Холтеровское</a:t>
            </a:r>
            <a:r>
              <a:rPr lang="ru-RU" sz="2000" dirty="0"/>
              <a:t> </a:t>
            </a:r>
            <a:r>
              <a:rPr lang="ru-RU" sz="2000" dirty="0" err="1"/>
              <a:t>мониторирование</a:t>
            </a:r>
            <a:endParaRPr lang="ru-RU" sz="2000" dirty="0"/>
          </a:p>
          <a:p>
            <a:r>
              <a:rPr lang="ru-RU" sz="2000" dirty="0"/>
              <a:t>Рентгенологические исследования</a:t>
            </a:r>
          </a:p>
          <a:p>
            <a:r>
              <a:rPr lang="ru-RU" sz="2000" dirty="0"/>
              <a:t>Лабораторная диагностика</a:t>
            </a:r>
          </a:p>
          <a:p>
            <a:r>
              <a:rPr lang="ru-RU" sz="2000" dirty="0"/>
              <a:t>В ДГП 110 по адресу Декабристов 39 </a:t>
            </a:r>
          </a:p>
          <a:p>
            <a:r>
              <a:rPr lang="ru-RU" sz="2000" dirty="0"/>
              <a:t>проводится компьютерная томография.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4BA3E1-056A-4897-B47D-CCB39779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640" y="137897"/>
            <a:ext cx="3672840" cy="156291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2B87AD6-6D87-475C-9378-030C24D5E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25" t="-1" r="17973" b="787"/>
          <a:stretch/>
        </p:blipFill>
        <p:spPr>
          <a:xfrm>
            <a:off x="5220072" y="2142331"/>
            <a:ext cx="3672408" cy="34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61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24768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Оборудование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3614" y="1288330"/>
            <a:ext cx="7643192" cy="4281339"/>
          </a:xfrm>
        </p:spPr>
        <p:txBody>
          <a:bodyPr/>
          <a:lstStyle/>
          <a:p>
            <a:r>
              <a:rPr lang="ru-RU" sz="2400" dirty="0"/>
              <a:t>Врачи- педиатры на приеме используют </a:t>
            </a:r>
            <a:r>
              <a:rPr lang="ru-RU" sz="2400" dirty="0" err="1"/>
              <a:t>пульсоксиметры</a:t>
            </a:r>
            <a:r>
              <a:rPr lang="ru-RU" sz="2400" dirty="0"/>
              <a:t>, отоскопы.</a:t>
            </a:r>
          </a:p>
          <a:p>
            <a:r>
              <a:rPr lang="ru-RU" sz="2400" dirty="0"/>
              <a:t>При необходимости, для контроля за уровнем билирубина у детей первого года – </a:t>
            </a:r>
            <a:r>
              <a:rPr lang="ru-RU" sz="2400" dirty="0" err="1"/>
              <a:t>билирубинометры</a:t>
            </a:r>
            <a:r>
              <a:rPr lang="ru-RU" sz="2400" dirty="0"/>
              <a:t>.</a:t>
            </a:r>
          </a:p>
          <a:p>
            <a:r>
              <a:rPr lang="ru-RU" sz="2400" dirty="0"/>
              <a:t>Закуплены планшеты для медсестер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69" y="4614668"/>
            <a:ext cx="3019268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73" y="4599573"/>
            <a:ext cx="2232248" cy="189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oxyhealth.ru/_FILES_/0.552709001491968446.jpg">
            <a:extLst>
              <a:ext uri="{FF2B5EF4-FFF2-40B4-BE49-F238E27FC236}">
                <a16:creationId xmlns:a16="http://schemas.microsoft.com/office/drawing/2014/main" xmlns="" id="{1CB27666-2353-4382-889A-ECE07BED3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16" y="4614668"/>
            <a:ext cx="2727846" cy="181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6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526" y="401996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возможности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340768"/>
            <a:ext cx="4589522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Переход на ЭМК</a:t>
            </a:r>
          </a:p>
          <a:p>
            <a:r>
              <a:rPr lang="ru-RU" dirty="0"/>
              <a:t>Разработка новых функционалом ЕМИАС - паспорт участка и паспорт ребенка</a:t>
            </a:r>
          </a:p>
          <a:p>
            <a:r>
              <a:rPr lang="ru-RU" dirty="0"/>
              <a:t>Блок «вакцинация»</a:t>
            </a:r>
          </a:p>
          <a:p>
            <a:r>
              <a:rPr lang="ru-RU" dirty="0"/>
              <a:t>Блок «справки»</a:t>
            </a:r>
          </a:p>
          <a:p>
            <a:r>
              <a:rPr lang="ru-RU" dirty="0"/>
              <a:t>Блок «Листы нетрудоспособности/ лекарства»</a:t>
            </a:r>
          </a:p>
          <a:p>
            <a:r>
              <a:rPr lang="ru-RU" dirty="0"/>
              <a:t>Интеграция с МЭШ. ЕМИАС Школа</a:t>
            </a:r>
          </a:p>
          <a:p>
            <a:r>
              <a:rPr lang="ru-RU" dirty="0"/>
              <a:t>Телемедицинские консультации</a:t>
            </a:r>
          </a:p>
          <a:p>
            <a:r>
              <a:rPr lang="ru-RU" dirty="0"/>
              <a:t>Изменения в выписке льготного питания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"/>
          <a:stretch/>
        </p:blipFill>
        <p:spPr bwMode="auto">
          <a:xfrm>
            <a:off x="158273" y="1550931"/>
            <a:ext cx="3960440" cy="37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49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85496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населением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132857"/>
            <a:ext cx="8373616" cy="30963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2021 году состоялось встречи с населением и  общественный совет в проводились онлайн в связи с эпидемиологической  ситуацией .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Прием населения Главным врачом Кашириной Эльмирой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Агасалимовной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по адресу: ул.  Декабристов 39. Понедельник 15.00 -20.00; четверг 10.00 – 12.00, 2-я суббота месяца с 10.00 до 14.00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Филиале №2</a:t>
            </a:r>
          </a:p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Прием населения заведующим филиалом №2  Куприным Михаилом Александровичем -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онедельник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15.00 -20.00; четверг 09.00 – 12.001-я суббота месяца с 10.00 до 14.00</a:t>
            </a:r>
          </a:p>
        </p:txBody>
      </p:sp>
    </p:spTree>
    <p:extLst>
      <p:ext uri="{BB962C8B-B14F-4D97-AF65-F5344CB8AC3E}">
        <p14:creationId xmlns:p14="http://schemas.microsoft.com/office/powerpoint/2010/main" val="1384506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576" y="620688"/>
            <a:ext cx="6589199" cy="128089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обращениями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9459161"/>
              </p:ext>
            </p:extLst>
          </p:nvPr>
        </p:nvGraphicFramePr>
        <p:xfrm>
          <a:off x="611560" y="1916832"/>
          <a:ext cx="6901134" cy="3627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001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01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0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96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2020 год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2021 год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665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Справочно-информационного характера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320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Предложения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Жалобы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9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Благодарности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96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ИТОГО: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79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85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24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309" y="242277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BBA7F5-7EB2-4244-944D-E3526864B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90" y="1309883"/>
            <a:ext cx="3023878" cy="21191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952308-7467-4476-B926-088DF2D131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9" r="16772" b="25447"/>
          <a:stretch/>
        </p:blipFill>
        <p:spPr>
          <a:xfrm>
            <a:off x="5935419" y="351358"/>
            <a:ext cx="2955866" cy="130602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FBF7A6E-B11D-4956-9B63-551E5F3E3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433" y="1916833"/>
            <a:ext cx="2955867" cy="39411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F8D0AC-2EED-4965-BDB8-17BDC96D2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18" y="3526820"/>
            <a:ext cx="3032007" cy="22740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884143-1E71-4712-801F-CE47A180F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203" y="3212976"/>
            <a:ext cx="3623246" cy="2717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A3B6E7-60E9-4FFE-AF15-23AE70ECC5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383" y="1110060"/>
            <a:ext cx="3219080" cy="24143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F64925-3FBB-4CDE-952C-59AF115242B5}"/>
              </a:ext>
            </a:extLst>
          </p:cNvPr>
          <p:cNvSpPr txBox="1"/>
          <p:nvPr/>
        </p:nvSpPr>
        <p:spPr>
          <a:xfrm>
            <a:off x="203319" y="6175488"/>
            <a:ext cx="8737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</a:rPr>
              <a:t>До встречи в новой поликлинике на Полярной 11</a:t>
            </a:r>
          </a:p>
        </p:txBody>
      </p:sp>
    </p:spTree>
    <p:extLst>
      <p:ext uri="{BB962C8B-B14F-4D97-AF65-F5344CB8AC3E}">
        <p14:creationId xmlns:p14="http://schemas.microsoft.com/office/powerpoint/2010/main" val="150919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139" y="279902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329137"/>
            <a:ext cx="6912768" cy="5259436"/>
          </a:xfrm>
        </p:spPr>
        <p:txBody>
          <a:bodyPr>
            <a:normAutofit/>
          </a:bodyPr>
          <a:lstStyle/>
          <a:p>
            <a:r>
              <a:rPr lang="ru-RU" sz="2000" dirty="0"/>
              <a:t>Численность обслуживаемого детского населения по переписи на 01.10.2021 от 0 до 18 лет – 16836детей (2020 год- 16515), детей до года – 659 (2020 год- 663); </a:t>
            </a:r>
          </a:p>
          <a:p>
            <a:r>
              <a:rPr lang="ru-RU" sz="2000" dirty="0"/>
              <a:t>с 1 года до 3 лет- 2317 (2020 год- 2012); </a:t>
            </a:r>
          </a:p>
          <a:p>
            <a:r>
              <a:rPr lang="ru-RU" sz="2000" dirty="0"/>
              <a:t>с 3-х до 7 лет- 5024 (2020 год- 5164); </a:t>
            </a:r>
          </a:p>
          <a:p>
            <a:r>
              <a:rPr lang="ru-RU" sz="2000" dirty="0"/>
              <a:t>от 7 до 14 лет-6985(2020 год- 6231); </a:t>
            </a:r>
          </a:p>
          <a:p>
            <a:r>
              <a:rPr lang="ru-RU" sz="2000" dirty="0"/>
              <a:t>подростков- 2510 (2020 год- 2445).</a:t>
            </a:r>
          </a:p>
          <a:p>
            <a:r>
              <a:rPr lang="ru-RU" sz="2000" dirty="0"/>
              <a:t>Организованное детство- 13903, неорганизованное – 2688</a:t>
            </a:r>
          </a:p>
          <a:p>
            <a:r>
              <a:rPr lang="ru-RU" sz="2000" dirty="0"/>
              <a:t>Плановая мощность поликлиники -320 посещений в смену, фактическая за 2021 год – 427  (133,4%)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943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7" y="219524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Укомплектованность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184749"/>
              </p:ext>
            </p:extLst>
          </p:nvPr>
        </p:nvGraphicFramePr>
        <p:xfrm>
          <a:off x="395537" y="1484783"/>
          <a:ext cx="6912766" cy="41044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7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58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58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87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87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613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3175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Наименование должности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2020 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2021 г.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Изменение числа занятых должностей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(%)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522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штатных должностей в целом по учреждению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Число занятых должностей в целом по учреждению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Число должностей в целом по учреждению штатных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Число должностей в целом по учреждению занятых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17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Врачи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217,5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192,0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220,75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194,5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+1,3%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7952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Средний медицинский персонал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245,75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198,5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+mn-lt"/>
                          <a:ea typeface="+mn-ea"/>
                        </a:rPr>
                        <a:t>245,25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186,25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-6,2 %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635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Всего должностей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586,5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493,5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589,25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485,5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-1,6 %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489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97034"/>
            <a:ext cx="6840760" cy="4236221"/>
          </a:xfrm>
        </p:spPr>
        <p:txBody>
          <a:bodyPr>
            <a:normAutofit/>
          </a:bodyPr>
          <a:lstStyle/>
          <a:p>
            <a:endParaRPr lang="ru-RU" sz="2400" dirty="0"/>
          </a:p>
          <a:p>
            <a:r>
              <a:rPr lang="ru-RU" sz="2400" dirty="0"/>
              <a:t>Из 200 врачей - 25 (12,5%) имеют высшую квалификационную категорию, 4 (2,0%)  - первую, 3 (1,5%) – вторую. 8 кандидатов наук</a:t>
            </a:r>
          </a:p>
          <a:p>
            <a:r>
              <a:rPr lang="ru-RU" sz="2400" dirty="0"/>
              <a:t>Из 199 сотрудников со средним медицинским образованием,  высшую квалификационную категорию имеет 36 (18,1%)  человек, 5 (2,5%) – первую, 6 (3,0%) – вторую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C422B50-6062-4B33-8C7C-C05356A45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0405"/>
            <a:ext cx="6736664" cy="11766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388F07E-6B3F-48B4-847D-8760A72A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435" y="2996952"/>
            <a:ext cx="1711819" cy="22824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218293-B90F-4817-A637-252072FF2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505" y="320405"/>
            <a:ext cx="1713750" cy="228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82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47" y="504440"/>
            <a:ext cx="6571343" cy="1049235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Новорожденные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57016"/>
            <a:ext cx="6768752" cy="489654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В 2021 году родилось и поступило под наблюдение поликлиники  659 детей. </a:t>
            </a:r>
          </a:p>
          <a:p>
            <a:r>
              <a:rPr lang="ru-RU" dirty="0"/>
              <a:t>Всем детям проведено обследование на выявление нарушения слуха (тест </a:t>
            </a:r>
            <a:r>
              <a:rPr lang="ru-RU" dirty="0" err="1"/>
              <a:t>отоакустической</a:t>
            </a:r>
            <a:r>
              <a:rPr lang="ru-RU" dirty="0"/>
              <a:t> эмиссии), из них в поликлинике - 98 детям ( 14,9 %). </a:t>
            </a:r>
          </a:p>
          <a:p>
            <a:r>
              <a:rPr lang="ru-RU" dirty="0"/>
              <a:t>Обследовано на наследственную патологию 659 детей, из них в поликлинике – 318 новорожденных (48,3%), патологии не выявлено. </a:t>
            </a:r>
          </a:p>
          <a:p>
            <a:r>
              <a:rPr lang="ru-RU" dirty="0"/>
              <a:t>На протяжении 2-х последних лет % детей на грудном вскармливании находится на уровне 44-46%.</a:t>
            </a:r>
          </a:p>
          <a:p>
            <a:r>
              <a:rPr lang="ru-RU" dirty="0"/>
              <a:t>На первом месте  в структуре заболеваемости детей 1- года жизни – болезни органов дыхания, второе место занимают болезни глаз, на третьем месте - болезни органов пищеварения.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719D6A-36C3-4220-B88A-F3F1948AF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071742" y="755014"/>
            <a:ext cx="1990864" cy="26544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9151A4-6496-4AAD-9B13-40D01438B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42" y="3573016"/>
            <a:ext cx="1990864" cy="198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50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803176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Мощность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087" y="1988840"/>
            <a:ext cx="5184576" cy="3880773"/>
          </a:xfrm>
        </p:spPr>
        <p:txBody>
          <a:bodyPr>
            <a:normAutofit fontScale="92500"/>
          </a:bodyPr>
          <a:lstStyle/>
          <a:p>
            <a:r>
              <a:rPr lang="ru-RU" sz="2800" b="1" dirty="0"/>
              <a:t>Плановая мощность поликлиники </a:t>
            </a:r>
            <a:r>
              <a:rPr lang="ru-RU" sz="2800" dirty="0"/>
              <a:t>составляет  320 посещений в смену, </a:t>
            </a:r>
            <a:r>
              <a:rPr lang="ru-RU" sz="2800" b="1" dirty="0"/>
              <a:t>фактическая мощность </a:t>
            </a:r>
            <a:r>
              <a:rPr lang="ru-RU" sz="2800" dirty="0"/>
              <a:t>за 2021 год составила 427 посещений в смену- 113,4%; </a:t>
            </a:r>
          </a:p>
          <a:p>
            <a:r>
              <a:rPr lang="ru-RU" sz="2800" dirty="0"/>
              <a:t>Поликлиника  обслуживает  12 школ,  17 детских садов .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0DC22E-494A-4386-9E0E-A2DB425F6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948" y="362000"/>
            <a:ext cx="1235968" cy="12359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BDE30BA-FE5D-4B68-9904-3977C3F7C1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26" y="2636912"/>
            <a:ext cx="2920187" cy="194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3" y="319533"/>
            <a:ext cx="7039995" cy="128089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Профилактическая работа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273725"/>
              </p:ext>
            </p:extLst>
          </p:nvPr>
        </p:nvGraphicFramePr>
        <p:xfrm>
          <a:off x="467545" y="3068960"/>
          <a:ext cx="6696742" cy="2376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63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470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97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93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423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6456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Контингенты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Осмотрено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Подлежало осмотрам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Осмотрено</a:t>
                      </a:r>
                      <a:endParaRPr lang="ru-RU" sz="16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2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2020г.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2020г.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2021г.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2021г.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94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Всего детей в возрасте 0-17 лет включительно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Профилактические осмотры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16515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5251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16836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16836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7543" y="1457529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/>
              <a:t>МИНИСТЕРСТВО ЗДРАВООХРАНЕНИЯ РОССИЙСКОЙ ФЕДЕРАЦИИ</a:t>
            </a:r>
          </a:p>
          <a:p>
            <a:pPr fontAlgn="base"/>
            <a:r>
              <a:rPr lang="ru-RU" dirty="0"/>
              <a:t>ПРИКАЗ от 10 августа 2017 г. N 514н</a:t>
            </a:r>
          </a:p>
          <a:p>
            <a:pPr fontAlgn="base"/>
            <a:r>
              <a:rPr lang="ru-RU" dirty="0"/>
              <a:t>О ПОРЯДКЕ ПРОВЕДЕНИЯ ПРОФИЛАКТИЧЕСКИХ </a:t>
            </a:r>
          </a:p>
          <a:p>
            <a:pPr fontAlgn="base"/>
            <a:r>
              <a:rPr lang="ru-RU" dirty="0"/>
              <a:t>МЕДИЦИНСКИХ ОСМОТРОВ НЕСОВЕРШЕННОЛЕТНИХ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42CF8F-0411-4C5F-B12D-9F8EAE867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82815"/>
            <a:ext cx="2081658" cy="128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19"/>
            <a:ext cx="6048671" cy="109936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Кабинет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здорового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ребенка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6984776" cy="4536504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Проведено занятий с  молодыми родителями-170 </a:t>
            </a:r>
          </a:p>
          <a:p>
            <a:r>
              <a:rPr lang="ru-RU" dirty="0">
                <a:solidFill>
                  <a:schemeClr val="tx1"/>
                </a:solidFill>
              </a:rPr>
              <a:t>Железодефицитная анемия у детей раннего возраста. Алиментарные факторы развития. Профилактика железодефицитной анемии внутриутробной, при вскармливании грудным молоком, при переводе на ясельный стол. Профилактические прививки, их значение- 14</a:t>
            </a:r>
          </a:p>
          <a:p>
            <a:r>
              <a:rPr lang="ru-RU" dirty="0">
                <a:solidFill>
                  <a:schemeClr val="tx1"/>
                </a:solidFill>
              </a:rPr>
              <a:t>Развитие навыков  у детей раннего возраста. Игровые и развивающие занятия-11</a:t>
            </a:r>
          </a:p>
          <a:p>
            <a:r>
              <a:rPr lang="ru-RU" dirty="0">
                <a:solidFill>
                  <a:schemeClr val="tx1"/>
                </a:solidFill>
              </a:rPr>
              <a:t>Подготовка матери к кормлению ребенка грудью (соски).Рациональное питание кормящей матери- 12</a:t>
            </a:r>
          </a:p>
          <a:p>
            <a:r>
              <a:rPr lang="ru-RU" dirty="0">
                <a:solidFill>
                  <a:schemeClr val="tx1"/>
                </a:solidFill>
              </a:rPr>
              <a:t>Вакцинация, Особенности проведения вакцинации у детей первого года жизни. Подготовка к профилактическим прививкам, календарь </a:t>
            </a:r>
            <a:r>
              <a:rPr lang="ru-RU" dirty="0" err="1">
                <a:solidFill>
                  <a:schemeClr val="tx1"/>
                </a:solidFill>
              </a:rPr>
              <a:t>проф.прививок</a:t>
            </a:r>
            <a:r>
              <a:rPr lang="ru-RU" dirty="0">
                <a:solidFill>
                  <a:schemeClr val="tx1"/>
                </a:solidFill>
              </a:rPr>
              <a:t>- 20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74B810-7D0E-49A6-81DE-7DB030ACC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1" y="886408"/>
            <a:ext cx="244827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2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01F620-8852-422A-B94C-64E9D92C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42419"/>
            <a:ext cx="6571343" cy="1049235"/>
          </a:xfrm>
        </p:spPr>
        <p:txBody>
          <a:bodyPr/>
          <a:lstStyle/>
          <a:p>
            <a:r>
              <a:rPr lang="ru-RU" dirty="0"/>
              <a:t>Другие формы санитарно-просветительской работы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FE9FB7D-ECB6-4B0A-B965-EDE7F66FA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20" y="1955271"/>
            <a:ext cx="3762375" cy="385762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E7F411A-E183-42D8-A13C-77A2230CB386}"/>
              </a:ext>
            </a:extLst>
          </p:cNvPr>
          <p:cNvSpPr/>
          <p:nvPr/>
        </p:nvSpPr>
        <p:spPr>
          <a:xfrm>
            <a:off x="4211960" y="195527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https://dgp110.mos.ru/</a:t>
            </a:r>
            <a:endParaRPr lang="ru-RU" dirty="0"/>
          </a:p>
          <a:p>
            <a:r>
              <a:rPr lang="en-US" dirty="0">
                <a:hlinkClick r:id="rId4"/>
              </a:rPr>
              <a:t>https://www.facebook.com/dgp110/</a:t>
            </a:r>
            <a:endParaRPr lang="ru-RU" dirty="0"/>
          </a:p>
          <a:p>
            <a:r>
              <a:rPr lang="en-US" dirty="0">
                <a:hlinkClick r:id="rId5"/>
              </a:rPr>
              <a:t>https://vk.com/public173858631</a:t>
            </a:r>
            <a:endParaRPr lang="ru-RU" dirty="0"/>
          </a:p>
          <a:p>
            <a:r>
              <a:rPr lang="en-US" dirty="0">
                <a:hlinkClick r:id="rId6"/>
              </a:rPr>
              <a:t>https://www.instagram.com/dgp.110/</a:t>
            </a:r>
            <a:endParaRPr lang="ru-RU" dirty="0"/>
          </a:p>
          <a:p>
            <a:r>
              <a:rPr lang="en-US" dirty="0">
                <a:hlinkClick r:id="rId7"/>
              </a:rPr>
              <a:t>https://ok.ru/group/55924613710034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BF82E27-0DFC-4FED-B1AF-3DBD9B7F2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1960" y="3563285"/>
            <a:ext cx="4219996" cy="22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5452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879</TotalTime>
  <Words>804</Words>
  <Application>Microsoft Office PowerPoint</Application>
  <PresentationFormat>Экран (4:3)</PresentationFormat>
  <Paragraphs>142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Gill Sans MT</vt:lpstr>
      <vt:lpstr>Times New Roman</vt:lpstr>
      <vt:lpstr>Галерея</vt:lpstr>
      <vt:lpstr>Отчет за 2021 год</vt:lpstr>
      <vt:lpstr>Статистика</vt:lpstr>
      <vt:lpstr>Укомплектованность</vt:lpstr>
      <vt:lpstr>Презентация PowerPoint</vt:lpstr>
      <vt:lpstr>Новорожденные</vt:lpstr>
      <vt:lpstr>Мощность</vt:lpstr>
      <vt:lpstr>Профилактическая работа</vt:lpstr>
      <vt:lpstr>Кабинет здорового ребенка</vt:lpstr>
      <vt:lpstr>Другие формы санитарно-просветительской работы</vt:lpstr>
      <vt:lpstr>Заболеваемость</vt:lpstr>
      <vt:lpstr>Заболеваемость </vt:lpstr>
      <vt:lpstr>Дети-инвалиды</vt:lpstr>
      <vt:lpstr>Диагностика</vt:lpstr>
      <vt:lpstr>Оборудование</vt:lpstr>
      <vt:lpstr>Новые возможности </vt:lpstr>
      <vt:lpstr>Работа с населением</vt:lpstr>
      <vt:lpstr>Работа с обращениями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за 2017 год</dc:title>
  <dc:creator>Эльмира</dc:creator>
  <cp:lastModifiedBy>AniksTD</cp:lastModifiedBy>
  <cp:revision>70</cp:revision>
  <dcterms:created xsi:type="dcterms:W3CDTF">2018-03-12T13:55:49Z</dcterms:created>
  <dcterms:modified xsi:type="dcterms:W3CDTF">2022-02-08T14:10:54Z</dcterms:modified>
</cp:coreProperties>
</file>