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56" r:id="rId2"/>
    <p:sldId id="264" r:id="rId3"/>
    <p:sldId id="266" r:id="rId4"/>
    <p:sldId id="506" r:id="rId5"/>
    <p:sldId id="539" r:id="rId6"/>
    <p:sldId id="447" r:id="rId7"/>
    <p:sldId id="317" r:id="rId8"/>
    <p:sldId id="507" r:id="rId9"/>
    <p:sldId id="508" r:id="rId10"/>
    <p:sldId id="509" r:id="rId11"/>
    <p:sldId id="510" r:id="rId12"/>
    <p:sldId id="395" r:id="rId13"/>
    <p:sldId id="511" r:id="rId14"/>
    <p:sldId id="397" r:id="rId15"/>
    <p:sldId id="398" r:id="rId16"/>
    <p:sldId id="451" r:id="rId17"/>
    <p:sldId id="452" r:id="rId18"/>
    <p:sldId id="400" r:id="rId19"/>
    <p:sldId id="401" r:id="rId20"/>
    <p:sldId id="545" r:id="rId21"/>
    <p:sldId id="453" r:id="rId22"/>
    <p:sldId id="454" r:id="rId23"/>
    <p:sldId id="455" r:id="rId24"/>
    <p:sldId id="277" r:id="rId25"/>
    <p:sldId id="276" r:id="rId26"/>
    <p:sldId id="421" r:id="rId27"/>
    <p:sldId id="456" r:id="rId28"/>
    <p:sldId id="411" r:id="rId29"/>
    <p:sldId id="412" r:id="rId30"/>
    <p:sldId id="482" r:id="rId31"/>
    <p:sldId id="512" r:id="rId32"/>
    <p:sldId id="513" r:id="rId33"/>
    <p:sldId id="514" r:id="rId34"/>
    <p:sldId id="515" r:id="rId35"/>
    <p:sldId id="516" r:id="rId36"/>
    <p:sldId id="517" r:id="rId37"/>
    <p:sldId id="518" r:id="rId38"/>
    <p:sldId id="519" r:id="rId39"/>
    <p:sldId id="520" r:id="rId40"/>
    <p:sldId id="492" r:id="rId41"/>
    <p:sldId id="466" r:id="rId42"/>
    <p:sldId id="540" r:id="rId43"/>
    <p:sldId id="541" r:id="rId44"/>
    <p:sldId id="521" r:id="rId45"/>
    <p:sldId id="542" r:id="rId46"/>
    <p:sldId id="543" r:id="rId47"/>
    <p:sldId id="522" r:id="rId48"/>
    <p:sldId id="493" r:id="rId49"/>
    <p:sldId id="544" r:id="rId50"/>
    <p:sldId id="497" r:id="rId51"/>
    <p:sldId id="536" r:id="rId52"/>
    <p:sldId id="537" r:id="rId53"/>
    <p:sldId id="538" r:id="rId54"/>
    <p:sldId id="524" r:id="rId55"/>
    <p:sldId id="525" r:id="rId56"/>
    <p:sldId id="526" r:id="rId57"/>
    <p:sldId id="527" r:id="rId58"/>
    <p:sldId id="528" r:id="rId59"/>
    <p:sldId id="529" r:id="rId60"/>
    <p:sldId id="531" r:id="rId61"/>
    <p:sldId id="530" r:id="rId62"/>
    <p:sldId id="532" r:id="rId63"/>
    <p:sldId id="546" r:id="rId64"/>
    <p:sldId id="549" r:id="rId65"/>
    <p:sldId id="550" r:id="rId66"/>
    <p:sldId id="551" r:id="rId67"/>
    <p:sldId id="425" r:id="rId68"/>
    <p:sldId id="548" r:id="rId69"/>
    <p:sldId id="547" r:id="rId70"/>
    <p:sldId id="533" r:id="rId71"/>
    <p:sldId id="534" r:id="rId72"/>
    <p:sldId id="535" r:id="rId73"/>
    <p:sldId id="434" r:id="rId74"/>
    <p:sldId id="552" r:id="rId75"/>
    <p:sldId id="433" r:id="rId76"/>
    <p:sldId id="437" r:id="rId77"/>
    <p:sldId id="358" r:id="rId78"/>
    <p:sldId id="439" r:id="rId79"/>
    <p:sldId id="305" r:id="rId80"/>
    <p:sldId id="310" r:id="rId81"/>
    <p:sldId id="316" r:id="rId82"/>
  </p:sldIdLst>
  <p:sldSz cx="13004800" cy="9753600"/>
  <p:notesSz cx="6858000" cy="9144000"/>
  <p:defaultTextStyle>
    <a:defPPr>
      <a:defRPr lang="ru-RU"/>
    </a:defPPr>
    <a:lvl1pPr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49288" indent="-192088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300163" indent="-385763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949450" indent="-577850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600325" indent="-771525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25252"/>
    <a:srgbClr val="5C8AD4"/>
    <a:srgbClr val="597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>
        <p:scale>
          <a:sx n="53" d="100"/>
          <a:sy n="53" d="100"/>
        </p:scale>
        <p:origin x="-1254" y="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3000" baseline="0"/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всего 85000</c:v>
                </c:pt>
                <c:pt idx="1">
                  <c:v>трудоспособный возраст 49085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85000</c:v>
                </c:pt>
                <c:pt idx="1">
                  <c:v>49085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43-44F1-A341-92C29399A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984538218669493"/>
          <c:y val="0.34790781147423172"/>
          <c:w val="0.37821755867060297"/>
          <c:h val="0.29109105811699537"/>
        </c:manualLayout>
      </c:layout>
      <c:overlay val="0"/>
      <c:txPr>
        <a:bodyPr/>
        <a:lstStyle/>
        <a:p>
          <a:pPr>
            <a:defRPr sz="2400" b="1" i="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6315EA-CB25-4D42-BEAB-8EF9F06D329E}" type="datetimeFigureOut">
              <a:rPr lang="ru-RU"/>
              <a:pPr>
                <a:defRPr/>
              </a:pPr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1C816B-3D2E-4C1A-B3D1-788F3FBAF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5524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94DA76-0E3B-4C26-B2AC-52E080604D51}" type="datetimeFigureOut">
              <a:rPr lang="ru-RU"/>
              <a:pPr>
                <a:defRPr/>
              </a:pPr>
              <a:t>20.02.2021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D68381-A381-4635-B454-564D765866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593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CB35B-CC0E-48C1-96BC-78AEF5E254BC}" type="datetime1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DC6F2-CAAB-48C3-A591-9E2BBEA12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1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D80F1-0984-4DE6-AE00-7119C50E7A8E}" type="datetime1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80F43-5C7B-4989-9AE5-9BF0E08BD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5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95B3E-55F0-4804-84D2-9A342A7D7E07}" type="datetime1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AA837-B439-47AF-9BE8-33899219B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8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CFE76-B5CE-4A07-B7EC-56CD409E7169}" type="datetime1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A59C-2A66-416B-B4FC-2AF8C7BF5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7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05AE2-B543-43B2-96E9-B4BD83180D15}" type="datetime1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872A9-A1CA-45EB-A515-CCEEAF98C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45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4270-F57B-47F5-BDCF-05A9DE45D385}" type="datetime1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ED39D-D832-439E-9EFC-92A3DCEAF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96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FFA06-242E-4F87-B4F4-35E3D03C04CE}" type="datetime1">
              <a:rPr lang="ru-RU" smtClean="0"/>
              <a:t>20.02.2021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C8038-9210-4C14-A152-DF741B2F2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68603-7F91-495F-A365-04CF5BD36FBA}" type="datetime1">
              <a:rPr lang="ru-RU" smtClean="0"/>
              <a:t>20.02.2021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56A4A-74BE-4266-A975-AC981345E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0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CD32C-8D1D-4AEF-8191-7B634C57C822}" type="datetime1">
              <a:rPr lang="ru-RU" smtClean="0"/>
              <a:t>20.02.2021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9F0D7-076C-48AC-8E34-03E4DFA1B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35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C7F28-EE91-4458-B336-6A81ACF87146}" type="datetime1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9DCFC-01FE-429E-9751-C3F61191C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71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87B59-010F-4EE3-A389-DE2ED6934712}" type="datetime1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F1674-0B4B-4D3E-B6AA-516EB8405A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86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F84609-EFCD-4842-965F-17CA34B75D8E}" type="datetime1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 defTabSz="130046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36E1AC-08B0-42D0-B72E-CAC38BFE47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7363" indent="-487363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013" indent="-323850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4888" indent="-323850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763" indent="-323850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crdownload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f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2.jpeg"/><Relationship Id="rId4" Type="http://schemas.openxmlformats.org/officeDocument/2006/relationships/image" Target="../media/image12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\Департамент культуры\MDMM_OUT\MDMM_OUT\Links\City_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"/>
          <a:stretch>
            <a:fillRect/>
          </a:stretch>
        </p:blipFill>
        <p:spPr bwMode="auto">
          <a:xfrm>
            <a:off x="0" y="7848600"/>
            <a:ext cx="130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974725" y="4156075"/>
            <a:ext cx="11055350" cy="2520950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latin typeface="Helvetica Inserat LT Std" pitchFamily="34" charset="-52"/>
              </a:rPr>
              <a:t> </a:t>
            </a:r>
            <a:br>
              <a:rPr lang="ru-RU" sz="4800" dirty="0" smtClean="0">
                <a:latin typeface="Helvetica Inserat LT Std" pitchFamily="34" charset="-52"/>
              </a:rPr>
            </a:br>
            <a:r>
              <a:rPr lang="ru-RU" sz="4800" dirty="0" smtClean="0">
                <a:latin typeface="Helvetica Inserat LT Std" pitchFamily="34" charset="-52"/>
              </a:rPr>
              <a:t/>
            </a:r>
            <a:br>
              <a:rPr lang="ru-RU" sz="4800" dirty="0" smtClean="0">
                <a:latin typeface="Helvetica Inserat LT Std" pitchFamily="34" charset="-52"/>
              </a:rPr>
            </a:br>
            <a:r>
              <a:rPr lang="ru-RU" sz="4400" b="1" dirty="0" smtClean="0"/>
              <a:t>Отчет главы </a:t>
            </a:r>
            <a:r>
              <a:rPr lang="ru-RU" sz="4400" b="1" dirty="0"/>
              <a:t>управы района Южное Медведково города </a:t>
            </a:r>
            <a:r>
              <a:rPr lang="ru-RU" sz="4400" b="1" dirty="0" smtClean="0"/>
              <a:t>Москвы О.В. </a:t>
            </a:r>
            <a:r>
              <a:rPr lang="ru-RU" sz="4400" b="1" dirty="0" err="1" smtClean="0"/>
              <a:t>Голембы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о </a:t>
            </a:r>
            <a:r>
              <a:rPr lang="ru-RU" sz="4400" b="1" dirty="0"/>
              <a:t>результатах деятельности управы района Южное Медведково города Москвы в </a:t>
            </a:r>
            <a:r>
              <a:rPr lang="ru-RU" sz="4400" b="1" dirty="0" smtClean="0"/>
              <a:t>2020 </a:t>
            </a:r>
            <a:r>
              <a:rPr lang="ru-RU" sz="4400" b="1" dirty="0"/>
              <a:t>году</a:t>
            </a:r>
            <a:br>
              <a:rPr lang="ru-RU" sz="4400" b="1" dirty="0"/>
            </a:b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r>
              <a:rPr lang="ru-RU" sz="2700" b="1" dirty="0" smtClean="0">
                <a:latin typeface="Helvetica Inserat LT Std" pitchFamily="34" charset="-52"/>
              </a:rPr>
              <a:t>2021 г.</a:t>
            </a: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endParaRPr lang="ru-RU" sz="4400" b="1" dirty="0">
              <a:latin typeface="Helvetica Inserat LT Std" pitchFamily="34" charset="-52"/>
            </a:endParaRPr>
          </a:p>
        </p:txBody>
      </p:sp>
      <p:sp>
        <p:nvSpPr>
          <p:cNvPr id="2052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789488" y="473075"/>
            <a:ext cx="3425825" cy="989013"/>
          </a:xfrm>
        </p:spPr>
        <p:txBody>
          <a:bodyPr/>
          <a:lstStyle/>
          <a:p>
            <a:pPr eaLnBrk="1" hangingPunct="1"/>
            <a:endParaRPr lang="ru-RU" sz="1400" smtClean="0">
              <a:solidFill>
                <a:srgbClr val="525252"/>
              </a:solidFill>
              <a:latin typeface="HelveticaNeueCyr"/>
            </a:endParaRPr>
          </a:p>
          <a:p>
            <a:pPr eaLnBrk="1" hangingPunct="1"/>
            <a:r>
              <a:rPr lang="ru-RU" sz="1400" smtClean="0">
                <a:solidFill>
                  <a:srgbClr val="525252"/>
                </a:solidFill>
                <a:latin typeface="HelveticaNeueCyr"/>
              </a:rPr>
              <a:t>УПРАВА РАЙОНА ЮЖНОЕ МЕДВЕДКОВО</a:t>
            </a:r>
          </a:p>
        </p:txBody>
      </p:sp>
      <p:pic>
        <p:nvPicPr>
          <p:cNvPr id="205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1492250"/>
            <a:ext cx="149542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4" y="-61693"/>
            <a:ext cx="13100721" cy="1050062"/>
          </a:xfrm>
        </p:spPr>
        <p:txBody>
          <a:bodyPr rtlCol="0">
            <a:noAutofit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6000" b="1" dirty="0"/>
              <a:t>Содержание и уборка территории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1053852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57027" y="141922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981300"/>
            <a:ext cx="6035115" cy="4526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37" y="2981300"/>
            <a:ext cx="6011388" cy="4508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7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04" y="403129"/>
            <a:ext cx="13100721" cy="1050062"/>
          </a:xfrm>
        </p:spPr>
        <p:txBody>
          <a:bodyPr rtlCol="0">
            <a:noAutofit/>
          </a:bodyPr>
          <a:lstStyle/>
          <a:p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4400" b="1" dirty="0"/>
              <a:t>На балансе ГБУ «</a:t>
            </a:r>
            <a:r>
              <a:rPr lang="ru-RU" sz="4400" b="1" dirty="0" err="1"/>
              <a:t>Жилищник</a:t>
            </a:r>
            <a:r>
              <a:rPr lang="ru-RU" sz="4400" b="1" dirty="0"/>
              <a:t> района Южное Медведково» находится:</a:t>
            </a:r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945017" y="2908489"/>
            <a:ext cx="10513168" cy="6681571"/>
          </a:xfrm>
        </p:spPr>
        <p:txBody>
          <a:bodyPr/>
          <a:lstStyle/>
          <a:p>
            <a:r>
              <a:rPr lang="ru-RU" sz="4800" dirty="0" smtClean="0"/>
              <a:t>- </a:t>
            </a:r>
            <a:r>
              <a:rPr lang="ru-RU" sz="4800" dirty="0"/>
              <a:t>17 объектов озеленения 2-й кат</a:t>
            </a:r>
            <a:r>
              <a:rPr lang="ru-RU" sz="4800" dirty="0" smtClean="0"/>
              <a:t>.</a:t>
            </a:r>
            <a:endParaRPr lang="ru-RU" sz="4800" dirty="0"/>
          </a:p>
          <a:p>
            <a:r>
              <a:rPr lang="ru-RU" sz="4800" dirty="0"/>
              <a:t>- 2 объекта озеленения 1-й кат. </a:t>
            </a:r>
          </a:p>
          <a:p>
            <a:r>
              <a:rPr lang="ru-RU" sz="4800" dirty="0"/>
              <a:t>общей площадью – 762 352,4 </a:t>
            </a:r>
            <a:r>
              <a:rPr lang="ru-RU" sz="4800" dirty="0" err="1"/>
              <a:t>кв.м</a:t>
            </a:r>
            <a:endParaRPr lang="ru-RU" sz="4800" dirty="0"/>
          </a:p>
          <a:p>
            <a:pPr marL="0" indent="0" eaLnBrk="1" hangingPunct="1">
              <a:buNone/>
            </a:pPr>
            <a:endParaRPr lang="ru-RU" sz="3200" dirty="0" smtClean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1053852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57027" y="141922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775" y="-306386"/>
            <a:ext cx="11703050" cy="1892300"/>
          </a:xfrm>
        </p:spPr>
        <p:txBody>
          <a:bodyPr rtlCol="0">
            <a:noAutofit/>
          </a:bodyPr>
          <a:lstStyle/>
          <a:p>
            <a:pPr defTabSz="130046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4800" b="1" dirty="0"/>
              <a:t>Акция «Миллион деревьев»</a:t>
            </a:r>
            <a:endParaRPr lang="ru-RU" sz="4000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2685976" y="1420415"/>
            <a:ext cx="8928992" cy="1368153"/>
          </a:xfrm>
        </p:spPr>
        <p:txBody>
          <a:bodyPr/>
          <a:lstStyle/>
          <a:p>
            <a:pPr marL="0" indent="0" eaLnBrk="1" hangingPunct="1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В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2020 </a:t>
            </a:r>
            <a:r>
              <a:rPr lang="ru-RU" sz="2800" dirty="0">
                <a:latin typeface="+mj-lt"/>
                <a:ea typeface="+mj-ea"/>
                <a:cs typeface="+mj-cs"/>
              </a:rPr>
              <a:t>было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высажено</a:t>
            </a:r>
            <a:r>
              <a:rPr lang="ru-RU" sz="2800" b="1" dirty="0">
                <a:latin typeface="+mj-lt"/>
                <a:ea typeface="+mj-ea"/>
                <a:cs typeface="+mj-cs"/>
              </a:rPr>
              <a:t>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5350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кустарников </a:t>
            </a:r>
            <a:r>
              <a:rPr lang="ru-RU" sz="2800" dirty="0">
                <a:latin typeface="+mj-lt"/>
                <a:ea typeface="+mj-ea"/>
                <a:cs typeface="+mj-cs"/>
              </a:rPr>
              <a:t>и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55 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деревьев</a:t>
            </a:r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1053852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-172244" y="1767831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2839550"/>
            <a:ext cx="4002885" cy="5337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964" y="2945431"/>
            <a:ext cx="3844061" cy="5125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83" y="2674387"/>
            <a:ext cx="4250628" cy="5667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69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706" y="591740"/>
            <a:ext cx="11618447" cy="1225303"/>
          </a:xfrm>
        </p:spPr>
        <p:txBody>
          <a:bodyPr rtlCol="0">
            <a:noAutofit/>
          </a:bodyPr>
          <a:lstStyle/>
          <a:p>
            <a:pPr defTabSz="130046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8000" b="1" dirty="0" smtClean="0"/>
              <a:t>«Ясный пруд»</a:t>
            </a:r>
            <a:endParaRPr lang="ru-RU" sz="5400" b="1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1053852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-172244" y="1767831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53928" y="2681309"/>
            <a:ext cx="8507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Плановый срок завершения работ – июнь 2021 года.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91" y="4310602"/>
            <a:ext cx="5031086" cy="3773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15" y="4306865"/>
            <a:ext cx="5036069" cy="377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4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900" b="1" dirty="0"/>
              <a:t>Многоквартирные дома (МКД)</a:t>
            </a:r>
            <a:endParaRPr lang="ru-RU" sz="4400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521098" y="2164358"/>
            <a:ext cx="12247289" cy="7181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В Жилищном фонде района Южное Медведково -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174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жилых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дома, </a:t>
            </a:r>
          </a:p>
          <a:p>
            <a:pPr marL="0" indent="0" algn="ctr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общее </a:t>
            </a:r>
            <a:r>
              <a:rPr lang="ru-RU" sz="2800" dirty="0">
                <a:latin typeface="+mj-lt"/>
                <a:ea typeface="+mj-ea"/>
                <a:cs typeface="+mj-cs"/>
              </a:rPr>
              <a:t>кол-во подъездов –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517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, </a:t>
            </a:r>
            <a:r>
              <a:rPr lang="ru-RU" sz="2800" dirty="0">
                <a:latin typeface="+mj-lt"/>
                <a:ea typeface="+mj-ea"/>
                <a:cs typeface="+mj-cs"/>
              </a:rPr>
              <a:t>общее кол-во квартир –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29 </a:t>
            </a:r>
            <a:r>
              <a:rPr lang="ru-RU" sz="2800" b="1" dirty="0">
                <a:latin typeface="+mj-lt"/>
                <a:ea typeface="+mj-ea"/>
                <a:cs typeface="+mj-cs"/>
              </a:rPr>
              <a:t>тыс.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808 </a:t>
            </a:r>
            <a:r>
              <a:rPr lang="ru-RU" sz="2800" dirty="0">
                <a:latin typeface="+mj-lt"/>
                <a:ea typeface="+mj-ea"/>
                <a:cs typeface="+mj-cs"/>
              </a:rPr>
              <a:t>из них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:</a:t>
            </a:r>
          </a:p>
          <a:p>
            <a:pPr marL="0" indent="0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  <a:p>
            <a:pPr lvl="0"/>
            <a:r>
              <a:rPr lang="ru-RU" sz="2800" dirty="0" smtClean="0">
                <a:latin typeface="+mj-lt"/>
                <a:ea typeface="+mj-ea"/>
                <a:cs typeface="+mj-cs"/>
              </a:rPr>
              <a:t>в </a:t>
            </a:r>
            <a:r>
              <a:rPr lang="ru-RU" sz="2800" dirty="0">
                <a:latin typeface="+mj-lt"/>
                <a:ea typeface="+mj-ea"/>
                <a:cs typeface="+mj-cs"/>
              </a:rPr>
              <a:t>управлении ГБУ «Жилищник района Южное Медведково» -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126 </a:t>
            </a:r>
            <a:r>
              <a:rPr lang="ru-RU" sz="2800" b="1" dirty="0">
                <a:latin typeface="+mj-lt"/>
                <a:ea typeface="+mj-ea"/>
                <a:cs typeface="+mj-cs"/>
              </a:rPr>
              <a:t>МКД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;</a:t>
            </a:r>
            <a:endParaRPr lang="ru-RU" sz="2800" dirty="0">
              <a:latin typeface="+mj-lt"/>
              <a:ea typeface="+mj-ea"/>
              <a:cs typeface="+mj-cs"/>
            </a:endParaRPr>
          </a:p>
          <a:p>
            <a:r>
              <a:rPr lang="ru-RU" sz="2800" dirty="0" smtClean="0">
                <a:latin typeface="+mj-lt"/>
                <a:ea typeface="+mj-ea"/>
                <a:cs typeface="+mj-cs"/>
              </a:rPr>
              <a:t>в </a:t>
            </a:r>
            <a:r>
              <a:rPr lang="ru-RU" sz="2800" dirty="0">
                <a:latin typeface="+mj-lt"/>
                <a:ea typeface="+mj-ea"/>
                <a:cs typeface="+mj-cs"/>
              </a:rPr>
              <a:t>управлении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частных </a:t>
            </a:r>
            <a:r>
              <a:rPr lang="ru-RU" sz="2800" dirty="0">
                <a:latin typeface="+mj-lt"/>
                <a:ea typeface="+mj-ea"/>
                <a:cs typeface="+mj-cs"/>
              </a:rPr>
              <a:t>управляющих компаний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-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48 МКД</a:t>
            </a:r>
            <a:endParaRPr lang="ru-RU" sz="2800" dirty="0" smtClean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567706" y="1419444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72" y="4731471"/>
            <a:ext cx="8382000" cy="3695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1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4" y="-379784"/>
            <a:ext cx="11900197" cy="2880319"/>
          </a:xfrm>
        </p:spPr>
        <p:txBody>
          <a:bodyPr rtlCol="0">
            <a:normAutofit/>
          </a:bodyPr>
          <a:lstStyle/>
          <a:p>
            <a:pPr defTabSz="130046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/>
              <a:t>Постановление Правительства Москвы </a:t>
            </a:r>
            <a:br>
              <a:rPr lang="ru-RU" sz="4000" b="1" dirty="0"/>
            </a:br>
            <a:r>
              <a:rPr lang="ru-RU" sz="4000" b="1" dirty="0"/>
              <a:t>№ 832-ПП от 29.12.2014 г.</a:t>
            </a:r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407988" y="2500536"/>
            <a:ext cx="12365037" cy="6771257"/>
          </a:xfrm>
        </p:spPr>
        <p:txBody>
          <a:bodyPr/>
          <a:lstStyle/>
          <a:p>
            <a:endParaRPr lang="ru-RU" sz="3200" dirty="0" smtClean="0"/>
          </a:p>
          <a:p>
            <a:pPr marL="0" indent="0" algn="ctr">
              <a:buNone/>
            </a:pPr>
            <a:r>
              <a:rPr lang="ru-RU" sz="3200" b="1" dirty="0" smtClean="0"/>
              <a:t>«</a:t>
            </a:r>
            <a:r>
              <a:rPr lang="ru-RU" sz="3200" b="1" dirty="0"/>
              <a:t>О региональной программе капитального ремонта общего имущества в многоквартирных домах на территории города Москвы»</a:t>
            </a:r>
            <a:r>
              <a:rPr lang="ru-RU" sz="3200" dirty="0"/>
              <a:t> </a:t>
            </a:r>
            <a:endParaRPr lang="ru-RU" sz="3200" dirty="0" smtClean="0"/>
          </a:p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утверждена </a:t>
            </a:r>
            <a:r>
              <a:rPr lang="ru-RU" sz="2800" dirty="0">
                <a:latin typeface="+mj-lt"/>
                <a:ea typeface="+mj-ea"/>
                <a:cs typeface="+mj-cs"/>
              </a:rPr>
              <a:t>программа капитального ремонта общего имущества в МКД </a:t>
            </a:r>
            <a:endParaRPr lang="ru-RU" sz="2800" dirty="0" smtClean="0">
              <a:latin typeface="+mj-lt"/>
              <a:ea typeface="+mj-ea"/>
              <a:cs typeface="+mj-cs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на </a:t>
            </a:r>
            <a:r>
              <a:rPr lang="ru-RU" sz="2800" dirty="0">
                <a:latin typeface="+mj-lt"/>
                <a:ea typeface="+mj-ea"/>
                <a:cs typeface="+mj-cs"/>
              </a:rPr>
              <a:t>территории города Москвы на ближайшие 30 лет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.</a:t>
            </a:r>
          </a:p>
          <a:p>
            <a:pPr marL="0" indent="0" algn="ctr">
              <a:buFont typeface="Arial" pitchFamily="34" charset="0"/>
              <a:buNone/>
            </a:pPr>
            <a:endParaRPr lang="ru-RU" sz="800" dirty="0">
              <a:latin typeface="+mj-lt"/>
              <a:ea typeface="+mj-ea"/>
              <a:cs typeface="+mj-cs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 На основании приложения № 2 к вышеуказанному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Постановлению Правительства Москвы в 2018 г.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выполнены работы по замене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7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лифтов </a:t>
            </a:r>
          </a:p>
          <a:p>
            <a:pPr marL="0" indent="0" eaLnBrk="1" hangingPunct="1">
              <a:buNone/>
            </a:pPr>
            <a:endParaRPr lang="ru-RU" sz="3200" dirty="0" smtClean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251559" y="1419444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8000" b="1" dirty="0" smtClean="0"/>
              <a:t>Замена лифтов</a:t>
            </a:r>
            <a:endParaRPr lang="ru-RU" sz="3600" b="1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251559" y="1419444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68" y="2294578"/>
            <a:ext cx="4566449" cy="608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50874" y="3591805"/>
            <a:ext cx="6931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пр. Шокальского, д.1-1л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Сухонская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д. 1А -1л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Молодцова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д. 15 к. 1-3 л. </a:t>
            </a:r>
            <a:endParaRPr lang="ru-RU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Ясный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пр. д. 30 к.1 -1 л, </a:t>
            </a:r>
            <a:endParaRPr lang="ru-RU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Ясный пр. д.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 к. 2- 1л.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033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8900" b="1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9240" y="844352"/>
            <a:ext cx="104416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ремонт </a:t>
            </a:r>
            <a:r>
              <a:rPr lang="ru-RU" sz="2000" dirty="0"/>
              <a:t>и окраска цоколей, входных металлических дверей и входных групп, </a:t>
            </a:r>
            <a:endParaRPr lang="ru-RU" sz="2000" dirty="0" smtClean="0"/>
          </a:p>
          <a:p>
            <a:r>
              <a:rPr lang="ru-RU" sz="2000" dirty="0" smtClean="0"/>
              <a:t>ремонт </a:t>
            </a:r>
            <a:r>
              <a:rPr lang="ru-RU" sz="2000" dirty="0"/>
              <a:t>и промывка систем отопления, </a:t>
            </a:r>
            <a:endParaRPr lang="ru-RU" sz="2000" dirty="0" smtClean="0"/>
          </a:p>
          <a:p>
            <a:r>
              <a:rPr lang="ru-RU" sz="2000" dirty="0" smtClean="0"/>
              <a:t>замена </a:t>
            </a:r>
            <a:r>
              <a:rPr lang="ru-RU" sz="2000" dirty="0"/>
              <a:t>разбитых окон, </a:t>
            </a:r>
            <a:endParaRPr lang="ru-RU" sz="2000" dirty="0" smtClean="0"/>
          </a:p>
          <a:p>
            <a:r>
              <a:rPr lang="ru-RU" sz="2000" dirty="0" smtClean="0"/>
              <a:t>ремонт </a:t>
            </a:r>
            <a:r>
              <a:rPr lang="ru-RU" sz="2000" dirty="0"/>
              <a:t>входных групп, </a:t>
            </a:r>
            <a:endParaRPr lang="ru-RU" sz="2000" dirty="0" smtClean="0"/>
          </a:p>
          <a:p>
            <a:r>
              <a:rPr lang="ru-RU" sz="2000" dirty="0" smtClean="0"/>
              <a:t>приведение </a:t>
            </a:r>
            <a:r>
              <a:rPr lang="ru-RU" sz="2000" dirty="0"/>
              <a:t>в порядок чердачных и подвальных помещений; </a:t>
            </a:r>
            <a:endParaRPr lang="ru-RU" sz="2000" dirty="0" smtClean="0"/>
          </a:p>
          <a:p>
            <a:r>
              <a:rPr lang="ru-RU" sz="2000" dirty="0" smtClean="0"/>
              <a:t>комплектация </a:t>
            </a:r>
            <a:r>
              <a:rPr lang="ru-RU" sz="2000" dirty="0"/>
              <a:t>пожарных шкафов отсутствующими пожарными рукавами, </a:t>
            </a:r>
            <a:endParaRPr lang="ru-RU" sz="2000" dirty="0" smtClean="0"/>
          </a:p>
          <a:p>
            <a:r>
              <a:rPr lang="ru-RU" sz="2000" dirty="0" smtClean="0"/>
              <a:t>замена </a:t>
            </a:r>
            <a:r>
              <a:rPr lang="ru-RU" sz="2000" dirty="0"/>
              <a:t>входных металлических дверей в количестве - 1шт., </a:t>
            </a:r>
            <a:endParaRPr lang="ru-RU" sz="2000" dirty="0" smtClean="0"/>
          </a:p>
          <a:p>
            <a:r>
              <a:rPr lang="ru-RU" sz="2000" dirty="0" smtClean="0"/>
              <a:t>(</a:t>
            </a:r>
            <a:r>
              <a:rPr lang="ru-RU" sz="2000" dirty="0"/>
              <a:t>в рамках кап. ремонта заменена </a:t>
            </a:r>
            <a:r>
              <a:rPr lang="ru-RU" sz="2000" b="1" dirty="0"/>
              <a:t>21</a:t>
            </a:r>
            <a:r>
              <a:rPr lang="ru-RU" sz="2000" dirty="0"/>
              <a:t> дверь) работы по наладке оборудования </a:t>
            </a:r>
            <a:r>
              <a:rPr lang="ru-RU" sz="2000" dirty="0" err="1"/>
              <a:t>электрощитовых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smtClean="0"/>
              <a:t>наладке </a:t>
            </a:r>
            <a:r>
              <a:rPr lang="ru-RU" sz="2000" dirty="0"/>
              <a:t>поэтажных </a:t>
            </a:r>
            <a:r>
              <a:rPr lang="ru-RU" sz="2000" dirty="0" err="1"/>
              <a:t>электрощитков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по </a:t>
            </a:r>
            <a:r>
              <a:rPr lang="ru-RU" sz="2000" dirty="0"/>
              <a:t>наладке сантехнического оборудования, </a:t>
            </a:r>
            <a:r>
              <a:rPr lang="ru-RU" sz="2000" dirty="0" smtClean="0"/>
              <a:t>проведена </a:t>
            </a:r>
            <a:r>
              <a:rPr lang="ru-RU" sz="2000" dirty="0"/>
              <a:t>герметизация швов квартир по отдельным адресам - </a:t>
            </a:r>
            <a:r>
              <a:rPr lang="ru-RU" sz="2000" b="1" dirty="0"/>
              <a:t>630 метров (35кв-р), </a:t>
            </a:r>
            <a:r>
              <a:rPr lang="ru-RU" sz="2000" dirty="0"/>
              <a:t>текущий ремонт кровли – </a:t>
            </a:r>
            <a:r>
              <a:rPr lang="ru-RU" sz="2000" b="1" dirty="0"/>
              <a:t>340 </a:t>
            </a:r>
            <a:r>
              <a:rPr lang="ru-RU" sz="2000" b="1" dirty="0" err="1"/>
              <a:t>кв.метров</a:t>
            </a:r>
            <a:r>
              <a:rPr lang="ru-RU" sz="2000" b="1" dirty="0"/>
              <a:t> (30 квартиры</a:t>
            </a:r>
            <a:r>
              <a:rPr lang="ru-RU" sz="2000" b="1" dirty="0" smtClean="0"/>
              <a:t>)</a:t>
            </a:r>
            <a:endParaRPr lang="ru-RU" sz="2000" b="1" dirty="0"/>
          </a:p>
          <a:p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55" y="5067587"/>
            <a:ext cx="2914882" cy="3882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82" y="5067587"/>
            <a:ext cx="2914882" cy="388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8900" b="1" dirty="0" smtClean="0"/>
              <a:t>Строительство</a:t>
            </a:r>
            <a:endParaRPr lang="ru-RU" sz="4400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1096163" y="2297114"/>
            <a:ext cx="11540157" cy="5793569"/>
          </a:xfrm>
        </p:spPr>
        <p:txBody>
          <a:bodyPr/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/>
              <a:t>В настоящее время в стадии строительства находятся 3 дома по адресам:</a:t>
            </a:r>
          </a:p>
          <a:p>
            <a:r>
              <a:rPr lang="ru-RU" sz="2800" dirty="0"/>
              <a:t>-1. ул. </a:t>
            </a:r>
            <a:r>
              <a:rPr lang="ru-RU" sz="2800" dirty="0" err="1"/>
              <a:t>Молодцова</a:t>
            </a:r>
            <a:r>
              <a:rPr lang="ru-RU" sz="2800" dirty="0"/>
              <a:t>, вл.33-1, жилой дом с подземным гаражом (16 </a:t>
            </a:r>
            <a:r>
              <a:rPr lang="ru-RU" sz="2800" dirty="0" err="1"/>
              <a:t>эт</a:t>
            </a:r>
            <a:r>
              <a:rPr lang="ru-RU" sz="2800" dirty="0"/>
              <a:t>., 3 п., 186 кв.);</a:t>
            </a:r>
          </a:p>
          <a:p>
            <a:r>
              <a:rPr lang="ru-RU" sz="2800" dirty="0"/>
              <a:t>Ориентировочный срок завершения –2 квартал 2021 года.</a:t>
            </a:r>
          </a:p>
          <a:p>
            <a:r>
              <a:rPr lang="ru-RU" sz="2800" dirty="0"/>
              <a:t>-2. ул. </a:t>
            </a:r>
            <a:r>
              <a:rPr lang="ru-RU" sz="2800" dirty="0" err="1"/>
              <a:t>Молодцова</a:t>
            </a:r>
            <a:r>
              <a:rPr lang="ru-RU" sz="2800" dirty="0"/>
              <a:t>, вл.17-1, жилой дом с подземным гаражом (15 </a:t>
            </a:r>
            <a:r>
              <a:rPr lang="ru-RU" sz="2800" dirty="0" err="1"/>
              <a:t>эт</a:t>
            </a:r>
            <a:r>
              <a:rPr lang="ru-RU" sz="2800" dirty="0"/>
              <a:t>., 2 п., 168 кв.);</a:t>
            </a:r>
          </a:p>
          <a:p>
            <a:r>
              <a:rPr lang="ru-RU" sz="2800" dirty="0"/>
              <a:t>Ориентировочный срок завершения – 4 квартал 2021 года.</a:t>
            </a:r>
          </a:p>
          <a:p>
            <a:r>
              <a:rPr lang="ru-RU" sz="2800" dirty="0"/>
              <a:t>-3. ул. </a:t>
            </a:r>
            <a:r>
              <a:rPr lang="ru-RU" sz="2800" dirty="0" err="1"/>
              <a:t>Молодцова</a:t>
            </a:r>
            <a:r>
              <a:rPr lang="ru-RU" sz="2800" dirty="0"/>
              <a:t>, вл.25-1, жилой дом с подземным гаражом (15 </a:t>
            </a:r>
            <a:r>
              <a:rPr lang="ru-RU" sz="2800" dirty="0" err="1"/>
              <a:t>эт</a:t>
            </a:r>
            <a:r>
              <a:rPr lang="ru-RU" sz="2800" dirty="0"/>
              <a:t>., 2 п., 168 кв.);</a:t>
            </a:r>
          </a:p>
          <a:p>
            <a:r>
              <a:rPr lang="ru-RU" sz="2800" dirty="0"/>
              <a:t>Ориентировочный срок завершения –1-2 квартал 2022 года (18 </a:t>
            </a:r>
            <a:r>
              <a:rPr lang="ru-RU" sz="2800" dirty="0" err="1"/>
              <a:t>эт</a:t>
            </a:r>
            <a:r>
              <a:rPr lang="ru-RU" sz="2800" dirty="0"/>
              <a:t>., 2 п, 187 кв</a:t>
            </a:r>
            <a:r>
              <a:rPr lang="ru-RU" sz="2800" dirty="0" smtClean="0"/>
              <a:t>.)</a:t>
            </a:r>
            <a:endParaRPr lang="ru-RU" sz="2800" dirty="0"/>
          </a:p>
          <a:p>
            <a:pPr algn="ctr"/>
            <a:endParaRPr lang="ru-RU" sz="1600" dirty="0"/>
          </a:p>
          <a:p>
            <a:pPr marL="0" indent="0" algn="ctr">
              <a:buNone/>
            </a:pPr>
            <a:endParaRPr lang="ru-RU" sz="1800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51682" y="1389882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7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755" y="-188552"/>
            <a:ext cx="12103273" cy="1656631"/>
          </a:xfrm>
        </p:spPr>
        <p:txBody>
          <a:bodyPr rtlCol="0">
            <a:noAutofit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5400" b="1" dirty="0"/>
              <a:t>Строительство, отселение и снос ветхого жилья</a:t>
            </a:r>
            <a:endParaRPr lang="ru-RU" sz="4400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1101800" y="3769658"/>
            <a:ext cx="4365203" cy="410445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B050"/>
                </a:solidFill>
              </a:rPr>
              <a:t>по улице Полярной</a:t>
            </a:r>
            <a:r>
              <a:rPr lang="ru-RU" sz="3200" dirty="0">
                <a:solidFill>
                  <a:srgbClr val="00B050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д.17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корп.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 кв.)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16, корп. 1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 кв.)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4, корп. 1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кв.)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3, корп. 1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кв.)-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отселенный дом (под снос)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b="1" dirty="0" smtClean="0"/>
          </a:p>
          <a:p>
            <a:pPr algn="ctr"/>
            <a:endParaRPr lang="ru-RU" sz="3200" b="1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2309" y="1397631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703392" y="3724672"/>
            <a:ext cx="555054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ru-RU" sz="3200" b="1" dirty="0">
                <a:solidFill>
                  <a:srgbClr val="00B050"/>
                </a:solidFill>
                <a:latin typeface="+mn-lt"/>
                <a:cs typeface="+mn-cs"/>
              </a:rPr>
              <a:t>по проезду Дежнёва</a:t>
            </a:r>
            <a:r>
              <a:rPr lang="ru-RU" sz="3200" dirty="0">
                <a:solidFill>
                  <a:srgbClr val="00B050"/>
                </a:solidFill>
                <a:latin typeface="+mn-lt"/>
                <a:cs typeface="+mn-cs"/>
              </a:rPr>
              <a:t>: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30, корп. 3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кв.)-отселяемый дом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22, корп. 3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кв.)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отселяемый дом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кв.)-отселяемый дом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24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кв.)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кв.)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6, корп. 1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кв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.)-отселяемый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965325"/>
          </a:xfrm>
        </p:spPr>
        <p:txBody>
          <a:bodyPr rtlCol="0">
            <a:normAutofit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Район Южное Медведково входит в состав Северо-Восточного административного округа города Москвы и занимает площадь 387,5 га.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307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E21BEE0-E36A-49E1-A1C0-9F49C1C1604F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752256"/>
              </p:ext>
            </p:extLst>
          </p:nvPr>
        </p:nvGraphicFramePr>
        <p:xfrm>
          <a:off x="407988" y="3076600"/>
          <a:ext cx="7318547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 descr="C:\Users\ZinkevichEV\Desktop\TSerkov-Pokrova-Presvyatoj-Bogoroditsy-v-Medvedkove.-Ok.-1634-1635.-Mosk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740" y="2500536"/>
            <a:ext cx="4682569" cy="5853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791009" y="-49448"/>
            <a:ext cx="12122150" cy="2542059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Проезд Дежнёва, д.8</a:t>
            </a:r>
            <a:endParaRPr lang="ru-RU" sz="40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</p:spPr>
        <p:txBody>
          <a:bodyPr/>
          <a:lstStyle/>
          <a:p>
            <a:pPr>
              <a:defRPr/>
            </a:pPr>
            <a:fld id="{33AA5927-B1CC-47F8-8893-6986E9E6DFBC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0ADF07A-0DDF-4BCF-BB20-E591F9654EE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482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5397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8" y="1897064"/>
            <a:ext cx="7005382" cy="4672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76" y="5330423"/>
            <a:ext cx="7141523" cy="3570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74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791009" y="-49448"/>
            <a:ext cx="12122150" cy="2542059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Строительство в новом жилом микрорайоне по адресу</a:t>
            </a:r>
            <a:r>
              <a:rPr lang="en-US" sz="4000" b="1" dirty="0"/>
              <a:t>:</a:t>
            </a:r>
            <a:r>
              <a:rPr lang="ru-RU" sz="4000" b="1" dirty="0"/>
              <a:t> ул. Полярная вл. 25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</p:spPr>
        <p:txBody>
          <a:bodyPr/>
          <a:lstStyle/>
          <a:p>
            <a:pPr>
              <a:defRPr/>
            </a:pPr>
            <a:fld id="{33AA5927-B1CC-47F8-8893-6986E9E6DFBC}" type="slidenum">
              <a:rPr lang="ru-RU"/>
              <a:pPr>
                <a:defRPr/>
              </a:pPr>
              <a:t>21</a:t>
            </a:fld>
            <a:endParaRPr lang="ru-RU"/>
          </a:p>
        </p:txBody>
      </p: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0ADF07A-0DDF-4BCF-BB20-E591F9654EE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482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8" y="5452864"/>
            <a:ext cx="5926776" cy="321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16" y="1878401"/>
            <a:ext cx="4680520" cy="342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74" y="1878400"/>
            <a:ext cx="4621108" cy="3376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5397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16" y="5452864"/>
            <a:ext cx="4572038" cy="340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6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96838" y="546100"/>
            <a:ext cx="13462346" cy="1162348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Строительство детской поликлиники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</p:spPr>
        <p:txBody>
          <a:bodyPr/>
          <a:lstStyle/>
          <a:p>
            <a:pPr>
              <a:defRPr/>
            </a:pPr>
            <a:fld id="{088E0EFB-CF36-491A-901C-C745CDFB46FF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2" name="Объект 2"/>
          <p:cNvSpPr>
            <a:spLocks noGrp="1"/>
          </p:cNvSpPr>
          <p:nvPr>
            <p:ph sz="half" idx="1"/>
          </p:nvPr>
        </p:nvSpPr>
        <p:spPr>
          <a:xfrm>
            <a:off x="383208" y="8079954"/>
            <a:ext cx="9717930" cy="167364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по </a:t>
            </a:r>
            <a:r>
              <a:rPr lang="ru-RU" sz="2400" dirty="0"/>
              <a:t>адресу: ул. Полярная, вл. 11 идет строительство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/>
              <a:t>детской </a:t>
            </a:r>
            <a:r>
              <a:rPr lang="ru-RU" sz="2400" dirty="0"/>
              <a:t>поликлиники, общей площадью около </a:t>
            </a:r>
            <a:r>
              <a:rPr lang="ru-RU" sz="2400" dirty="0" smtClean="0"/>
              <a:t> </a:t>
            </a:r>
            <a:r>
              <a:rPr lang="ru-RU" sz="2400" b="1" dirty="0" smtClean="0"/>
              <a:t>8 </a:t>
            </a:r>
            <a:r>
              <a:rPr lang="ru-RU" sz="2400" b="1" dirty="0"/>
              <a:t>000 </a:t>
            </a:r>
            <a:r>
              <a:rPr lang="ru-RU" sz="2400" b="1" dirty="0" err="1"/>
              <a:t>кв.м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marL="0" indent="0" algn="ctr">
              <a:buNone/>
            </a:pPr>
            <a:r>
              <a:rPr lang="ru-RU" sz="2400" dirty="0" smtClean="0"/>
              <a:t>на </a:t>
            </a:r>
            <a:r>
              <a:rPr lang="ru-RU" sz="2400" b="1" dirty="0"/>
              <a:t>320 </a:t>
            </a:r>
            <a:r>
              <a:rPr lang="ru-RU" sz="2400" dirty="0" smtClean="0"/>
              <a:t>посещений </a:t>
            </a:r>
            <a:r>
              <a:rPr lang="ru-RU" sz="2400" dirty="0"/>
              <a:t>в смену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5397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92" y="1470678"/>
            <a:ext cx="7758360" cy="3534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04" y="5086214"/>
            <a:ext cx="4724127" cy="2946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5086834"/>
            <a:ext cx="4454922" cy="3057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597744" y="53974"/>
            <a:ext cx="11756181" cy="217849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Строительство современного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физкультурно-оздоровительного комплекса</a:t>
            </a:r>
            <a:endParaRPr lang="ru-RU" sz="40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</p:spPr>
        <p:txBody>
          <a:bodyPr/>
          <a:lstStyle/>
          <a:p>
            <a:pPr>
              <a:defRPr/>
            </a:pPr>
            <a:fld id="{3C12FB88-BA1C-4253-8678-5CE0C6975458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2" y="2716560"/>
            <a:ext cx="613065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0" y="5397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pic>
        <p:nvPicPr>
          <p:cNvPr id="14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21" y="2644552"/>
            <a:ext cx="623920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86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619640" y="103709"/>
            <a:ext cx="11703050" cy="1822450"/>
          </a:xfrm>
        </p:spPr>
        <p:txBody>
          <a:bodyPr/>
          <a:lstStyle/>
          <a:p>
            <a:r>
              <a:rPr lang="ru-RU" sz="4400" b="1" dirty="0" smtClean="0"/>
              <a:t>Транспорт, гаражное хозяйство</a:t>
            </a:r>
            <a:endParaRPr lang="ru-RU" sz="4400" b="1" dirty="0"/>
          </a:p>
        </p:txBody>
      </p:sp>
      <p:sp>
        <p:nvSpPr>
          <p:cNvPr id="17411" name="Объект 2"/>
          <p:cNvSpPr>
            <a:spLocks noGrp="1"/>
          </p:cNvSpPr>
          <p:nvPr>
            <p:ph sz="half" idx="1"/>
          </p:nvPr>
        </p:nvSpPr>
        <p:spPr>
          <a:xfrm>
            <a:off x="98425" y="1708448"/>
            <a:ext cx="8064339" cy="3360141"/>
          </a:xfrm>
        </p:spPr>
        <p:txBody>
          <a:bodyPr/>
          <a:lstStyle/>
          <a:p>
            <a:pPr eaLnBrk="1" hangingPunct="1"/>
            <a:endParaRPr lang="ru-RU" sz="2000" dirty="0" smtClean="0">
              <a:latin typeface="Helvetica Inserat LT Std"/>
            </a:endParaRPr>
          </a:p>
          <a:p>
            <a:pPr marL="0" indent="0" algn="ctr">
              <a:buNone/>
            </a:pPr>
            <a:r>
              <a:rPr lang="ru-RU" sz="3000" dirty="0" smtClean="0"/>
              <a:t>   В </a:t>
            </a:r>
            <a:r>
              <a:rPr lang="ru-RU" sz="3000" dirty="0"/>
              <a:t>районе Южное Медведково расположено </a:t>
            </a:r>
            <a:r>
              <a:rPr lang="ru-RU" sz="3000" b="1" dirty="0" smtClean="0"/>
              <a:t>26</a:t>
            </a:r>
            <a:r>
              <a:rPr lang="ru-RU" sz="3000" dirty="0" smtClean="0"/>
              <a:t> </a:t>
            </a:r>
            <a:r>
              <a:rPr lang="ru-RU" sz="3000" dirty="0"/>
              <a:t>плоскостных автостоянок на </a:t>
            </a:r>
            <a:r>
              <a:rPr lang="ru-RU" sz="3000" b="1" dirty="0" smtClean="0"/>
              <a:t>2179 м/места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dirty="0" smtClean="0"/>
              <a:t> </a:t>
            </a:r>
            <a:endParaRPr lang="ru-RU" sz="3000" dirty="0"/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741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V="1">
            <a:off x="137319" y="1307307"/>
            <a:ext cx="1368425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4" y="3116454"/>
            <a:ext cx="4911759" cy="3683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51" y="3096308"/>
            <a:ext cx="5262597" cy="3174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68" y="6321525"/>
            <a:ext cx="4630192" cy="3086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52" y="-232366"/>
            <a:ext cx="11703050" cy="162083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b="1" dirty="0" smtClean="0">
                <a:latin typeface="Helvetica Inserat LT Std"/>
              </a:rPr>
              <a:t/>
            </a:r>
            <a:br>
              <a:rPr lang="ru-RU" b="1" dirty="0" smtClean="0">
                <a:latin typeface="Helvetica Inserat LT Std"/>
              </a:rPr>
            </a:br>
            <a:r>
              <a:rPr lang="ru-RU" sz="4400" b="1" dirty="0"/>
              <a:t>Брошенный транспорт</a:t>
            </a:r>
          </a:p>
        </p:txBody>
      </p:sp>
      <p:sp>
        <p:nvSpPr>
          <p:cNvPr id="16387" name="Объект 2"/>
          <p:cNvSpPr>
            <a:spLocks noGrp="1"/>
          </p:cNvSpPr>
          <p:nvPr>
            <p:ph sz="half" idx="1"/>
          </p:nvPr>
        </p:nvSpPr>
        <p:spPr>
          <a:xfrm>
            <a:off x="548680" y="1871082"/>
            <a:ext cx="6192688" cy="3732708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smtClean="0"/>
              <a:t>За </a:t>
            </a:r>
            <a:r>
              <a:rPr lang="ru-RU" sz="3000" b="1" dirty="0" smtClean="0"/>
              <a:t>2020</a:t>
            </a:r>
            <a:r>
              <a:rPr lang="ru-RU" sz="3000" dirty="0" smtClean="0"/>
              <a:t>год </a:t>
            </a:r>
            <a:r>
              <a:rPr lang="ru-RU" sz="3000" dirty="0"/>
              <a:t>на территории района было выявлено </a:t>
            </a:r>
            <a:r>
              <a:rPr lang="ru-RU" sz="3000" b="1" dirty="0" smtClean="0"/>
              <a:t>132 </a:t>
            </a:r>
            <a:r>
              <a:rPr lang="ru-RU" sz="3000" dirty="0" smtClean="0"/>
              <a:t>транспортных средств. 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611859A-805B-4477-932F-3C9C266B38C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639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502569" y="1246982"/>
            <a:ext cx="1368425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762" y="1380388"/>
            <a:ext cx="4532019" cy="3391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2" y="4300736"/>
            <a:ext cx="5159896" cy="3861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53" y="5024646"/>
            <a:ext cx="4799856" cy="3592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60400" y="-470694"/>
            <a:ext cx="11704638" cy="1998663"/>
          </a:xfrm>
        </p:spPr>
        <p:txBody>
          <a:bodyPr/>
          <a:lstStyle/>
          <a:p>
            <a:pPr>
              <a:defRPr/>
            </a:pPr>
            <a:r>
              <a:rPr lang="en-US" sz="7200" b="1" dirty="0" smtClean="0">
                <a:latin typeface="Helvetica Inserat LT Std"/>
              </a:rPr>
              <a:t/>
            </a:r>
            <a:br>
              <a:rPr lang="en-US" sz="7200" b="1" dirty="0" smtClean="0">
                <a:latin typeface="Helvetica Inserat LT Std"/>
              </a:rPr>
            </a:br>
            <a:r>
              <a:rPr lang="ru-RU" sz="4400" b="1" dirty="0"/>
              <a:t>Организация деятельности ОПОП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sz="half" idx="1"/>
          </p:nvPr>
        </p:nvSpPr>
        <p:spPr>
          <a:xfrm>
            <a:off x="898524" y="2068488"/>
            <a:ext cx="5466303" cy="5851624"/>
          </a:xfrm>
        </p:spPr>
        <p:txBody>
          <a:bodyPr/>
          <a:lstStyle/>
          <a:p>
            <a:pPr marL="0" indent="0" eaLnBrk="1" hangingPunct="1">
              <a:buNone/>
            </a:pPr>
            <a:endParaRPr lang="ru-RU" sz="2800" dirty="0"/>
          </a:p>
          <a:p>
            <a:pPr marL="0" indent="0" eaLnBrk="1" hangingPunct="1">
              <a:buNone/>
            </a:pPr>
            <a:endParaRPr lang="en-US" sz="2400" dirty="0" smtClean="0">
              <a:latin typeface="Helvetica Inserat LT Std"/>
            </a:endParaRP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7FA760D-25FC-44C0-B263-48B6C24BF7A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1511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1588" y="123825"/>
            <a:ext cx="41259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-167481" y="1448594"/>
            <a:ext cx="1655762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11" y="1805954"/>
            <a:ext cx="5743575" cy="5812041"/>
          </a:xfrm>
        </p:spPr>
      </p:pic>
      <p:sp>
        <p:nvSpPr>
          <p:cNvPr id="3" name="Прямоугольник 2"/>
          <p:cNvSpPr/>
          <p:nvPr/>
        </p:nvSpPr>
        <p:spPr>
          <a:xfrm>
            <a:off x="332441" y="2703603"/>
            <a:ext cx="659846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u="sng" dirty="0">
                <a:latin typeface="+mn-lt"/>
                <a:cs typeface="+mn-cs"/>
              </a:rPr>
              <a:t>За</a:t>
            </a:r>
            <a:r>
              <a:rPr lang="ru-RU" sz="3000" b="1" u="sng" dirty="0">
                <a:latin typeface="+mn-lt"/>
                <a:cs typeface="+mn-cs"/>
              </a:rPr>
              <a:t> </a:t>
            </a:r>
            <a:r>
              <a:rPr lang="ru-RU" sz="3000" b="1" u="sng" dirty="0" smtClean="0">
                <a:latin typeface="+mn-lt"/>
                <a:cs typeface="+mn-cs"/>
              </a:rPr>
              <a:t>2020 </a:t>
            </a:r>
            <a:r>
              <a:rPr lang="ru-RU" sz="3000" u="sng" dirty="0" smtClean="0">
                <a:latin typeface="+mn-lt"/>
                <a:cs typeface="+mn-cs"/>
              </a:rPr>
              <a:t>год председателями советов ОПОП района Южное Медведково: </a:t>
            </a:r>
          </a:p>
          <a:p>
            <a:r>
              <a:rPr lang="ru-RU" sz="3000" dirty="0" smtClean="0">
                <a:latin typeface="+mn-lt"/>
                <a:cs typeface="+mn-cs"/>
              </a:rPr>
              <a:t>- рассмотрено </a:t>
            </a:r>
            <a:r>
              <a:rPr lang="ru-RU" sz="3000" b="1" dirty="0" smtClean="0">
                <a:latin typeface="+mn-lt"/>
                <a:cs typeface="+mn-cs"/>
              </a:rPr>
              <a:t>4тыс. 857</a:t>
            </a:r>
            <a:r>
              <a:rPr lang="ru-RU" sz="3000" dirty="0" smtClean="0">
                <a:latin typeface="+mn-lt"/>
                <a:cs typeface="+mn-cs"/>
              </a:rPr>
              <a:t> информации; </a:t>
            </a:r>
          </a:p>
          <a:p>
            <a:r>
              <a:rPr lang="ru-RU" sz="3000" dirty="0" smtClean="0">
                <a:latin typeface="+mn-lt"/>
                <a:cs typeface="+mn-cs"/>
              </a:rPr>
              <a:t>- проведено </a:t>
            </a:r>
            <a:r>
              <a:rPr lang="ru-RU" sz="3000" b="1" dirty="0" smtClean="0">
                <a:latin typeface="+mn-lt"/>
                <a:cs typeface="+mn-cs"/>
              </a:rPr>
              <a:t>2 тыс. 443 </a:t>
            </a:r>
            <a:r>
              <a:rPr lang="ru-RU" sz="3000" dirty="0" smtClean="0">
                <a:latin typeface="+mn-lt"/>
                <a:cs typeface="+mn-cs"/>
              </a:rPr>
              <a:t>мероприятий; </a:t>
            </a:r>
          </a:p>
          <a:p>
            <a:pPr marL="457200" indent="-457200">
              <a:buFontTx/>
              <a:buChar char="-"/>
            </a:pPr>
            <a:r>
              <a:rPr lang="ru-RU" sz="3000" dirty="0" smtClean="0">
                <a:latin typeface="+mn-lt"/>
                <a:cs typeface="+mn-cs"/>
              </a:rPr>
              <a:t>оказано </a:t>
            </a:r>
            <a:r>
              <a:rPr lang="ru-RU" sz="3000" b="1" dirty="0" smtClean="0">
                <a:latin typeface="+mn-lt"/>
                <a:cs typeface="+mn-cs"/>
              </a:rPr>
              <a:t>4727 </a:t>
            </a:r>
            <a:r>
              <a:rPr lang="ru-RU" sz="3000" dirty="0" smtClean="0">
                <a:latin typeface="+mn-lt"/>
                <a:cs typeface="+mn-cs"/>
              </a:rPr>
              <a:t>консультативно-правовой </a:t>
            </a:r>
            <a:r>
              <a:rPr lang="ru-RU" sz="3000" dirty="0">
                <a:latin typeface="+mn-lt"/>
                <a:cs typeface="+mn-cs"/>
              </a:rPr>
              <a:t>помощи </a:t>
            </a:r>
            <a:r>
              <a:rPr lang="ru-RU" sz="3000" dirty="0" smtClean="0">
                <a:latin typeface="+mn-lt"/>
                <a:cs typeface="+mn-cs"/>
              </a:rPr>
              <a:t>гражданам</a:t>
            </a:r>
            <a:r>
              <a:rPr lang="en-US" sz="3000" dirty="0" smtClean="0">
                <a:latin typeface="+mn-lt"/>
                <a:cs typeface="+mn-cs"/>
              </a:rPr>
              <a:t>;</a:t>
            </a:r>
            <a:endParaRPr lang="en-US" sz="3000" dirty="0">
              <a:latin typeface="+mn-lt"/>
              <a:cs typeface="+mn-cs"/>
            </a:endParaRPr>
          </a:p>
          <a:p>
            <a:pPr marL="457200" indent="-457200">
              <a:buFontTx/>
              <a:buChar char="-"/>
            </a:pPr>
            <a:r>
              <a:rPr lang="ru-RU" sz="3000" dirty="0">
                <a:latin typeface="+mn-lt"/>
                <a:cs typeface="+mn-cs"/>
              </a:rPr>
              <a:t>проведено </a:t>
            </a:r>
            <a:r>
              <a:rPr lang="ru-RU" sz="3000" b="1" dirty="0" smtClean="0">
                <a:latin typeface="+mn-lt"/>
                <a:cs typeface="+mn-cs"/>
              </a:rPr>
              <a:t>176</a:t>
            </a:r>
            <a:r>
              <a:rPr lang="ru-RU" sz="3000" dirty="0" smtClean="0">
                <a:latin typeface="+mn-lt"/>
                <a:cs typeface="+mn-cs"/>
              </a:rPr>
              <a:t> </a:t>
            </a:r>
            <a:r>
              <a:rPr lang="ru-RU" sz="3000" dirty="0">
                <a:latin typeface="+mn-lt"/>
                <a:cs typeface="+mn-cs"/>
              </a:rPr>
              <a:t>рейдов</a:t>
            </a:r>
          </a:p>
        </p:txBody>
      </p:sp>
    </p:spTree>
    <p:extLst>
      <p:ext uri="{BB962C8B-B14F-4D97-AF65-F5344CB8AC3E}">
        <p14:creationId xmlns:p14="http://schemas.microsoft.com/office/powerpoint/2010/main" val="31020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69925" y="0"/>
            <a:ext cx="11704638" cy="1998663"/>
          </a:xfrm>
        </p:spPr>
        <p:txBody>
          <a:bodyPr/>
          <a:lstStyle/>
          <a:p>
            <a:pPr eaLnBrk="1" hangingPunct="1"/>
            <a:r>
              <a:rPr lang="en-US" sz="7200" b="1" dirty="0" smtClean="0">
                <a:latin typeface="Helvetica Inserat LT Std"/>
              </a:rPr>
              <a:t/>
            </a:r>
            <a:br>
              <a:rPr lang="en-US" sz="7200" b="1" dirty="0" smtClean="0">
                <a:latin typeface="Helvetica Inserat LT Std"/>
              </a:rPr>
            </a:br>
            <a:r>
              <a:rPr lang="ru-RU" sz="4400" b="1" dirty="0"/>
              <a:t>Взаимодействие с ОМВД по охране общественного порядка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sz="half" idx="1"/>
          </p:nvPr>
        </p:nvSpPr>
        <p:spPr>
          <a:xfrm>
            <a:off x="1588" y="3004592"/>
            <a:ext cx="7006456" cy="5851624"/>
          </a:xfrm>
        </p:spPr>
        <p:txBody>
          <a:bodyPr/>
          <a:lstStyle/>
          <a:p>
            <a:pPr algn="just" eaLnBrk="1" hangingPunct="1">
              <a:buFontTx/>
              <a:buChar char="-"/>
            </a:pPr>
            <a:r>
              <a:rPr lang="ru-RU" sz="2800" dirty="0" smtClean="0"/>
              <a:t>возбуждено </a:t>
            </a:r>
            <a:r>
              <a:rPr lang="ru-RU" sz="2800" b="1" dirty="0" smtClean="0"/>
              <a:t>3 </a:t>
            </a:r>
            <a:r>
              <a:rPr lang="ru-RU" sz="2800" dirty="0" smtClean="0"/>
              <a:t>уголовных дела</a:t>
            </a:r>
            <a:r>
              <a:rPr lang="en-US" sz="2800" dirty="0" smtClean="0"/>
              <a:t>;</a:t>
            </a:r>
          </a:p>
          <a:p>
            <a:pPr algn="just" eaLnBrk="1" hangingPunct="1">
              <a:buFontTx/>
              <a:buChar char="-"/>
            </a:pPr>
            <a:r>
              <a:rPr lang="ru-RU" sz="2800" dirty="0" smtClean="0"/>
              <a:t>возбуждено </a:t>
            </a:r>
            <a:r>
              <a:rPr lang="ru-RU" sz="2800" b="1" dirty="0" smtClean="0"/>
              <a:t>202</a:t>
            </a:r>
            <a:r>
              <a:rPr lang="ru-RU" sz="2800" dirty="0" smtClean="0"/>
              <a:t> дела </a:t>
            </a:r>
            <a:r>
              <a:rPr lang="ru-RU" sz="2800" dirty="0"/>
              <a:t>об административных </a:t>
            </a:r>
            <a:r>
              <a:rPr lang="ru-RU" sz="2800" dirty="0" smtClean="0"/>
              <a:t>правонарушениях</a:t>
            </a:r>
            <a:r>
              <a:rPr lang="en-US" sz="2800" dirty="0" smtClean="0"/>
              <a:t>;</a:t>
            </a:r>
          </a:p>
          <a:p>
            <a:pPr algn="just" eaLnBrk="1" hangingPunct="1">
              <a:buFontTx/>
              <a:buChar char="-"/>
            </a:pPr>
            <a:r>
              <a:rPr lang="ru-RU" sz="2800" dirty="0" smtClean="0"/>
              <a:t>Поставлено на профилактический учет </a:t>
            </a:r>
            <a:r>
              <a:rPr lang="ru-RU" sz="2800" b="1" dirty="0" smtClean="0"/>
              <a:t>57 </a:t>
            </a:r>
            <a:r>
              <a:rPr lang="ru-RU" sz="2800" dirty="0" smtClean="0"/>
              <a:t>правонарушителей</a:t>
            </a:r>
            <a:r>
              <a:rPr lang="en-US" sz="2800" dirty="0" smtClean="0"/>
              <a:t>;</a:t>
            </a:r>
            <a:endParaRPr lang="ru-RU" sz="2800" dirty="0" smtClean="0"/>
          </a:p>
          <a:p>
            <a:pPr algn="just" eaLnBrk="1" hangingPunct="1">
              <a:buFontTx/>
              <a:buChar char="-"/>
            </a:pPr>
            <a:r>
              <a:rPr lang="ru-RU" sz="2800" dirty="0" smtClean="0"/>
              <a:t>выявлено </a:t>
            </a:r>
            <a:r>
              <a:rPr lang="ru-RU" sz="2800" dirty="0"/>
              <a:t>и направлено </a:t>
            </a:r>
            <a:r>
              <a:rPr lang="ru-RU" sz="2800" b="1" dirty="0" smtClean="0"/>
              <a:t>318</a:t>
            </a:r>
            <a:r>
              <a:rPr lang="ru-RU" sz="2800" dirty="0" smtClean="0"/>
              <a:t> </a:t>
            </a:r>
            <a:r>
              <a:rPr lang="ru-RU" sz="2800" dirty="0"/>
              <a:t>информаций для проверки адресов сотрудниками </a:t>
            </a:r>
            <a:r>
              <a:rPr lang="ru-RU" sz="2800" dirty="0" smtClean="0"/>
              <a:t>ОМВД</a:t>
            </a:r>
            <a:endParaRPr lang="en-US" sz="2800" dirty="0"/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7FA760D-25FC-44C0-B263-48B6C24BF7A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1511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1588" y="123825"/>
            <a:ext cx="41259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-150762" y="1448594"/>
            <a:ext cx="1655762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45" y="3127821"/>
            <a:ext cx="5743575" cy="4307681"/>
          </a:xfrm>
        </p:spPr>
      </p:pic>
    </p:spTree>
    <p:extLst>
      <p:ext uri="{BB962C8B-B14F-4D97-AF65-F5344CB8AC3E}">
        <p14:creationId xmlns:p14="http://schemas.microsoft.com/office/powerpoint/2010/main" val="50539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dirty="0"/>
              <a:t>Промышленность</a:t>
            </a:r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6246180" y="2768161"/>
            <a:ext cx="6862440" cy="65916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dirty="0"/>
              <a:t>На территории промышленной зоны района размещено 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b="1" dirty="0" smtClean="0"/>
              <a:t>25 </a:t>
            </a:r>
            <a:r>
              <a:rPr lang="ru-RU" sz="3000" dirty="0"/>
              <a:t>объектов, расположенных 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dirty="0" smtClean="0"/>
              <a:t>на </a:t>
            </a:r>
            <a:r>
              <a:rPr lang="ru-RU" sz="3000" b="1" dirty="0"/>
              <a:t>37 </a:t>
            </a:r>
            <a:r>
              <a:rPr lang="ru-RU" sz="3000" dirty="0"/>
              <a:t>участках.</a:t>
            </a:r>
          </a:p>
          <a:p>
            <a:r>
              <a:rPr lang="ru-RU" sz="2800" dirty="0"/>
              <a:t>На освобождаемой территории планируется строительство:</a:t>
            </a:r>
          </a:p>
          <a:p>
            <a:r>
              <a:rPr lang="ru-RU" sz="2800" dirty="0"/>
              <a:t>- многоуровневого гаража на </a:t>
            </a:r>
            <a:r>
              <a:rPr lang="ru-RU" sz="2800" b="1" dirty="0"/>
              <a:t>570 м/мест</a:t>
            </a:r>
            <a:r>
              <a:rPr lang="ru-RU" sz="2800" dirty="0"/>
              <a:t> с территорией более </a:t>
            </a:r>
            <a:r>
              <a:rPr lang="ru-RU" sz="2800" b="1" dirty="0"/>
              <a:t>1 гектара </a:t>
            </a:r>
            <a:r>
              <a:rPr lang="ru-RU" sz="3000" dirty="0"/>
              <a:t>и развитие улично-дорожной сети</a:t>
            </a: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РАЗВИТИЕ ПРОМЫШЛЕННОСТИ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031081" y="1158082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23837" y="2606393"/>
            <a:ext cx="6278563" cy="6701119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Территория, занимаемая предприятиями и организациями, составляет порядка </a:t>
            </a:r>
            <a:r>
              <a:rPr lang="ru-RU" sz="3200" b="1" dirty="0"/>
              <a:t>70,54 </a:t>
            </a:r>
            <a:r>
              <a:rPr lang="ru-RU" sz="3200" b="1" dirty="0" smtClean="0"/>
              <a:t>га</a:t>
            </a:r>
            <a:endParaRPr lang="en-US" sz="3200" b="1" dirty="0" smtClean="0"/>
          </a:p>
          <a:p>
            <a:pPr marL="0" indent="0" algn="ctr">
              <a:buNone/>
            </a:pPr>
            <a:r>
              <a:rPr lang="ru-RU" sz="3200" dirty="0"/>
              <a:t>Численность работающих – </a:t>
            </a:r>
            <a:r>
              <a:rPr lang="ru-RU" sz="3200" b="1" dirty="0"/>
              <a:t>2 тыс. чел.</a:t>
            </a:r>
          </a:p>
          <a:p>
            <a:pPr marL="0" indent="0" algn="ctr">
              <a:buNone/>
            </a:pPr>
            <a:r>
              <a:rPr lang="ru-RU" sz="3200" dirty="0" smtClean="0"/>
              <a:t>Реорганизация территории запланирована на участках площадью более </a:t>
            </a:r>
            <a:r>
              <a:rPr lang="ru-RU" sz="3200" b="1" dirty="0" smtClean="0"/>
              <a:t>22 гектаров.</a:t>
            </a:r>
          </a:p>
          <a:p>
            <a:pPr marL="0" indent="0" algn="ctr">
              <a:buNone/>
            </a:pP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8661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 smtClean="0"/>
              <a:t>Территория промышленности</a:t>
            </a:r>
            <a:endParaRPr lang="ru-RU" sz="4400" b="1" dirty="0"/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650875" y="6460976"/>
            <a:ext cx="11972205" cy="3602906"/>
          </a:xfrm>
        </p:spPr>
        <p:txBody>
          <a:bodyPr/>
          <a:lstStyle/>
          <a:p>
            <a:pPr marL="0" indent="0" algn="ctr">
              <a:buNone/>
            </a:pPr>
            <a:endParaRPr lang="ru-RU" sz="2400" dirty="0"/>
          </a:p>
          <a:p>
            <a:pPr algn="ctr"/>
            <a:r>
              <a:rPr lang="ru-RU" sz="2400" dirty="0" smtClean="0"/>
              <a:t> </a:t>
            </a:r>
            <a:r>
              <a:rPr lang="ru-RU" sz="3000" dirty="0" smtClean="0"/>
              <a:t>школа </a:t>
            </a:r>
            <a:r>
              <a:rPr lang="ru-RU" sz="3000" dirty="0"/>
              <a:t>на </a:t>
            </a:r>
            <a:r>
              <a:rPr lang="ru-RU" sz="3000" b="1" dirty="0"/>
              <a:t>1100</a:t>
            </a:r>
            <a:r>
              <a:rPr lang="ru-RU" sz="3000" dirty="0"/>
              <a:t> мест; </a:t>
            </a:r>
          </a:p>
          <a:p>
            <a:pPr algn="ctr"/>
            <a:r>
              <a:rPr lang="ru-RU" sz="3000" dirty="0" smtClean="0"/>
              <a:t>2-х </a:t>
            </a:r>
            <a:r>
              <a:rPr lang="ru-RU" sz="3000" dirty="0"/>
              <a:t>детских </a:t>
            </a:r>
            <a:r>
              <a:rPr lang="ru-RU" sz="3000" dirty="0" smtClean="0"/>
              <a:t>сада </a:t>
            </a:r>
            <a:r>
              <a:rPr lang="ru-RU" sz="3000" dirty="0"/>
              <a:t>на </a:t>
            </a:r>
            <a:r>
              <a:rPr lang="ru-RU" sz="3000" b="1" dirty="0"/>
              <a:t>300 </a:t>
            </a:r>
            <a:r>
              <a:rPr lang="ru-RU" sz="3000" dirty="0"/>
              <a:t>мест и на </a:t>
            </a:r>
            <a:r>
              <a:rPr lang="ru-RU" sz="3000" b="1" dirty="0"/>
              <a:t>200</a:t>
            </a:r>
            <a:r>
              <a:rPr lang="ru-RU" sz="3000" dirty="0"/>
              <a:t> мест; </a:t>
            </a:r>
          </a:p>
          <a:p>
            <a:pPr algn="ctr"/>
            <a:r>
              <a:rPr lang="ru-RU" sz="3000" dirty="0" smtClean="0"/>
              <a:t> </a:t>
            </a:r>
            <a:r>
              <a:rPr lang="ru-RU" sz="3000" dirty="0"/>
              <a:t>2-х многоуровневых </a:t>
            </a:r>
            <a:r>
              <a:rPr lang="ru-RU" sz="3000" dirty="0" smtClean="0"/>
              <a:t>паркинга </a:t>
            </a:r>
            <a:r>
              <a:rPr lang="ru-RU" sz="3000" dirty="0"/>
              <a:t>на </a:t>
            </a:r>
            <a:r>
              <a:rPr lang="ru-RU" sz="3000" b="1" dirty="0"/>
              <a:t>300</a:t>
            </a:r>
            <a:r>
              <a:rPr lang="ru-RU" sz="3000" dirty="0"/>
              <a:t> </a:t>
            </a:r>
            <a:r>
              <a:rPr lang="ru-RU" sz="3000" dirty="0" err="1" smtClean="0"/>
              <a:t>машиномест</a:t>
            </a:r>
            <a:r>
              <a:rPr lang="ru-RU" sz="3000" dirty="0" smtClean="0"/>
              <a:t> </a:t>
            </a:r>
            <a:r>
              <a:rPr lang="ru-RU" sz="3000" dirty="0"/>
              <a:t>каждый.</a:t>
            </a:r>
          </a:p>
          <a:p>
            <a:pPr algn="ctr"/>
            <a:endParaRPr lang="ru-RU" sz="3000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РАЗВИТИЕ ПРОМЫШЛЕННОСТИ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031081" y="1158082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2" y="1995182"/>
            <a:ext cx="8712454" cy="473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9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pPr eaLnBrk="1" hangingPunct="1"/>
            <a:r>
              <a:rPr lang="ru-RU" sz="7200" b="1" smtClean="0"/>
              <a:t/>
            </a:r>
            <a:br>
              <a:rPr lang="ru-RU" sz="7200" b="1" smtClean="0"/>
            </a:br>
            <a:r>
              <a:rPr lang="ru-RU" sz="7200" b="1" smtClean="0"/>
              <a:t/>
            </a:r>
            <a:br>
              <a:rPr lang="ru-RU" sz="7200" b="1" smtClean="0"/>
            </a:br>
            <a:r>
              <a:rPr lang="ru-RU" sz="7200" b="1" smtClean="0"/>
              <a:t>Благоустройство </a:t>
            </a:r>
            <a:br>
              <a:rPr lang="ru-RU" sz="7200" b="1" smtClean="0"/>
            </a:br>
            <a:r>
              <a:rPr lang="ru-RU" sz="7200" b="1" smtClean="0"/>
              <a:t>и жилищно-коммунальное хозяйство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462CC8B-7B3C-4F73-AD8F-8D8B289640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615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1131888"/>
            <a:ext cx="20304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 smtClean="0"/>
              <a:t>Территория промышленности</a:t>
            </a:r>
            <a:endParaRPr lang="ru-RU" sz="4400" b="1" dirty="0"/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650875" y="6460976"/>
            <a:ext cx="11972205" cy="360290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В управе района Южное </a:t>
            </a:r>
            <a:r>
              <a:rPr lang="ru-RU" sz="3200" dirty="0" smtClean="0"/>
              <a:t>Ме</a:t>
            </a:r>
            <a:r>
              <a:rPr lang="ru-RU" sz="3200" dirty="0"/>
              <a:t>дв</a:t>
            </a:r>
            <a:r>
              <a:rPr lang="ru-RU" sz="3200" dirty="0" smtClean="0"/>
              <a:t>едково </a:t>
            </a:r>
            <a:r>
              <a:rPr lang="ru-RU" sz="3200" dirty="0"/>
              <a:t>проведены публичные слушания по проекту внесения изменений в правила землепользования и застройки города Москвы в отношении территории по адресу: г. Москва, ул. </a:t>
            </a:r>
            <a:r>
              <a:rPr lang="ru-RU" sz="3200" dirty="0" err="1"/>
              <a:t>Чермянская</a:t>
            </a:r>
            <a:r>
              <a:rPr lang="ru-RU" sz="3200" dirty="0"/>
              <a:t>, вл.3, стр.1, 2; вл.3; ул. Вилюйская, вл.2.</a:t>
            </a:r>
            <a:endParaRPr lang="ru-RU" sz="3000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РАЗВИТИЕ ПРОМЫШЛЕННОСТИ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031081" y="1158082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7021062" y="2356520"/>
            <a:ext cx="5312675" cy="3456384"/>
          </a:xfrm>
        </p:spPr>
        <p:txBody>
          <a:bodyPr/>
          <a:lstStyle/>
          <a:p>
            <a:r>
              <a:rPr lang="ru-RU" sz="2800" dirty="0"/>
              <a:t>На данную территорию (после реконструкции) планируется перебазирование производственных мощностей Акционерного общества «СВОБОДА</a:t>
            </a:r>
            <a:r>
              <a:rPr lang="ru-RU" sz="2800" dirty="0" smtClean="0"/>
              <a:t>»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2550964"/>
            <a:ext cx="693516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79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1426059" y="163768"/>
            <a:ext cx="11252201" cy="1625600"/>
          </a:xfrm>
        </p:spPr>
        <p:txBody>
          <a:bodyPr/>
          <a:lstStyle/>
          <a:p>
            <a:pPr eaLnBrk="1" hangingPunct="1"/>
            <a:r>
              <a:rPr lang="ru-RU" sz="4000" b="1" dirty="0"/>
              <a:t>Инфраструктура потребительского рынка и услуг</a:t>
            </a:r>
          </a:p>
        </p:txBody>
      </p:sp>
      <p:sp>
        <p:nvSpPr>
          <p:cNvPr id="49155" name="Объект 9"/>
          <p:cNvSpPr>
            <a:spLocks noGrp="1"/>
          </p:cNvSpPr>
          <p:nvPr>
            <p:ph sz="half" idx="1"/>
          </p:nvPr>
        </p:nvSpPr>
        <p:spPr>
          <a:xfrm>
            <a:off x="625345" y="1987121"/>
            <a:ext cx="5749877" cy="254695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/>
              <a:t> </a:t>
            </a:r>
            <a:r>
              <a:rPr lang="ru-RU" sz="3000" dirty="0"/>
              <a:t>В районе сформирована инфраструктура потребительского рынка и услуг, которая насчитывает в своем составе </a:t>
            </a:r>
            <a:r>
              <a:rPr lang="ru-RU" sz="3000" b="1" dirty="0" smtClean="0"/>
              <a:t>306</a:t>
            </a:r>
            <a:r>
              <a:rPr lang="ru-RU" sz="3000" dirty="0" smtClean="0"/>
              <a:t> предприятия </a:t>
            </a:r>
            <a:endParaRPr lang="ru-RU" sz="3000" dirty="0"/>
          </a:p>
        </p:txBody>
      </p:sp>
      <p:sp>
        <p:nvSpPr>
          <p:cNvPr id="49157" name="TextBox 3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 flipV="1">
            <a:off x="530225" y="1271588"/>
            <a:ext cx="1296987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6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916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89738" y="6885632"/>
            <a:ext cx="585502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ru-RU" sz="3000" dirty="0">
                <a:latin typeface="+mn-lt"/>
                <a:cs typeface="+mn-cs"/>
              </a:rPr>
              <a:t>Коэффициент доступности объектов торговли и услуг в района составляет 100 %</a:t>
            </a:r>
          </a:p>
          <a:p>
            <a:pPr marL="0" indent="0" algn="ctr">
              <a:buNone/>
            </a:pP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73" y="4534080"/>
            <a:ext cx="6172782" cy="407666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36588" y="1997076"/>
            <a:ext cx="5406252" cy="41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1255713" y="123824"/>
            <a:ext cx="11703050" cy="2182019"/>
          </a:xfrm>
        </p:spPr>
        <p:txBody>
          <a:bodyPr/>
          <a:lstStyle/>
          <a:p>
            <a:pPr eaLnBrk="1" hangingPunct="1"/>
            <a:r>
              <a:rPr lang="ru-RU" sz="4000" b="1" dirty="0"/>
              <a:t>Инфраструктура потребительского рынка и услуг</a:t>
            </a:r>
          </a:p>
        </p:txBody>
      </p:sp>
      <p:sp>
        <p:nvSpPr>
          <p:cNvPr id="49155" name="Объект 9"/>
          <p:cNvSpPr>
            <a:spLocks noGrp="1"/>
          </p:cNvSpPr>
          <p:nvPr>
            <p:ph sz="half" idx="1"/>
          </p:nvPr>
        </p:nvSpPr>
        <p:spPr>
          <a:xfrm>
            <a:off x="309712" y="2839242"/>
            <a:ext cx="6048672" cy="4936854"/>
          </a:xfrm>
        </p:spPr>
        <p:txBody>
          <a:bodyPr/>
          <a:lstStyle/>
          <a:p>
            <a:pPr marL="0" indent="0">
              <a:buNone/>
            </a:pPr>
            <a:r>
              <a:rPr lang="ru-RU" sz="3000" u="sng" dirty="0" smtClean="0"/>
              <a:t>В </a:t>
            </a:r>
            <a:r>
              <a:rPr lang="ru-RU" sz="3000" b="1" u="sng" dirty="0" smtClean="0"/>
              <a:t>2020 </a:t>
            </a:r>
            <a:r>
              <a:rPr lang="ru-RU" sz="3000" u="sng" dirty="0"/>
              <a:t>году открыто:</a:t>
            </a:r>
          </a:p>
          <a:p>
            <a:r>
              <a:rPr lang="ru-RU" sz="3000" dirty="0" smtClean="0"/>
              <a:t>предприятий </a:t>
            </a:r>
            <a:r>
              <a:rPr lang="ru-RU" sz="3000" dirty="0"/>
              <a:t>торговли </a:t>
            </a:r>
            <a:r>
              <a:rPr lang="ru-RU" sz="3000" dirty="0" smtClean="0"/>
              <a:t>- </a:t>
            </a:r>
            <a:r>
              <a:rPr lang="ru-RU" sz="3000" b="1" dirty="0"/>
              <a:t>9</a:t>
            </a:r>
            <a:r>
              <a:rPr lang="ru-RU" sz="3000" b="1" dirty="0" smtClean="0"/>
              <a:t> ед</a:t>
            </a:r>
            <a:r>
              <a:rPr lang="ru-RU" sz="3000" dirty="0" smtClean="0"/>
              <a:t>.</a:t>
            </a:r>
            <a:endParaRPr lang="ru-RU" sz="3000" dirty="0"/>
          </a:p>
          <a:p>
            <a:r>
              <a:rPr lang="ru-RU" sz="3000" dirty="0" smtClean="0"/>
              <a:t>предприятий </a:t>
            </a:r>
            <a:r>
              <a:rPr lang="ru-RU" sz="3000" dirty="0"/>
              <a:t>бытового обслуживания – </a:t>
            </a:r>
            <a:r>
              <a:rPr lang="ru-RU" sz="3000" b="1" dirty="0"/>
              <a:t>5</a:t>
            </a:r>
            <a:endParaRPr lang="ru-RU" sz="3000" b="1" dirty="0" smtClean="0"/>
          </a:p>
          <a:p>
            <a:r>
              <a:rPr lang="ru-RU" sz="3000" dirty="0" smtClean="0"/>
              <a:t>предприятий </a:t>
            </a:r>
            <a:r>
              <a:rPr lang="ru-RU" sz="3000" dirty="0"/>
              <a:t>общественного </a:t>
            </a:r>
            <a:r>
              <a:rPr lang="ru-RU" sz="3000" dirty="0" smtClean="0"/>
              <a:t>питания - </a:t>
            </a:r>
            <a:r>
              <a:rPr lang="ru-RU" sz="3000" b="1" dirty="0"/>
              <a:t>8</a:t>
            </a:r>
          </a:p>
          <a:p>
            <a:pPr marL="0" indent="0">
              <a:buNone/>
            </a:pPr>
            <a:r>
              <a:rPr lang="ru-RU" sz="3000" dirty="0"/>
              <a:t>Ввод новых предприятий позволил создать новые рабочие места в количестве  </a:t>
            </a:r>
            <a:r>
              <a:rPr lang="ru-RU" sz="3000" b="1" dirty="0" smtClean="0"/>
              <a:t>114 </a:t>
            </a:r>
            <a:r>
              <a:rPr lang="ru-RU" sz="3000" b="1" dirty="0" err="1"/>
              <a:t>ед</a:t>
            </a:r>
            <a:r>
              <a:rPr lang="en-US" sz="3000" dirty="0"/>
              <a:t>.</a:t>
            </a:r>
            <a:endParaRPr lang="ru-RU" sz="3000" dirty="0"/>
          </a:p>
        </p:txBody>
      </p:sp>
      <p:sp>
        <p:nvSpPr>
          <p:cNvPr id="49157" name="TextBox 3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 flipV="1">
            <a:off x="530225" y="1271588"/>
            <a:ext cx="1296987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6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916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94488" y="1734880"/>
            <a:ext cx="4687168" cy="33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/>
              <a:t>Нестационарные объекты</a:t>
            </a:r>
          </a:p>
        </p:txBody>
      </p:sp>
      <p:sp>
        <p:nvSpPr>
          <p:cNvPr id="50179" name="Объект 2"/>
          <p:cNvSpPr>
            <a:spLocks noGrp="1"/>
          </p:cNvSpPr>
          <p:nvPr>
            <p:ph sz="half" idx="1"/>
          </p:nvPr>
        </p:nvSpPr>
        <p:spPr>
          <a:xfrm>
            <a:off x="442913" y="2276475"/>
            <a:ext cx="6851575" cy="6488113"/>
          </a:xfrm>
        </p:spPr>
        <p:txBody>
          <a:bodyPr/>
          <a:lstStyle/>
          <a:p>
            <a:endParaRPr lang="ru-RU" sz="2800" dirty="0" smtClean="0">
              <a:latin typeface="Helvetica Inserat LT Std"/>
            </a:endParaRPr>
          </a:p>
          <a:p>
            <a:endParaRPr lang="ru-RU" sz="2800" dirty="0" smtClean="0">
              <a:latin typeface="Helvetica Inserat LT Std"/>
            </a:endParaRPr>
          </a:p>
          <a:p>
            <a:pPr marL="0" indent="0">
              <a:buNone/>
            </a:pPr>
            <a:r>
              <a:rPr lang="ru-RU" sz="3000" u="sng" dirty="0"/>
              <a:t>В районе функционирует </a:t>
            </a:r>
            <a:r>
              <a:rPr lang="ru-RU" sz="3000" b="1" u="sng" dirty="0" smtClean="0"/>
              <a:t>24 </a:t>
            </a:r>
            <a:r>
              <a:rPr lang="ru-RU" sz="3000" u="sng" dirty="0" smtClean="0"/>
              <a:t>нестационарных объекта из них</a:t>
            </a:r>
          </a:p>
          <a:p>
            <a:pPr marL="0" indent="0">
              <a:buNone/>
            </a:pPr>
            <a:r>
              <a:rPr lang="ru-RU" sz="3000" b="1" u="sng" dirty="0" smtClean="0"/>
              <a:t>16</a:t>
            </a:r>
            <a:r>
              <a:rPr lang="ru-RU" sz="3000" u="sng" dirty="0"/>
              <a:t> </a:t>
            </a:r>
            <a:r>
              <a:rPr lang="ru-RU" sz="3000" u="sng" dirty="0" smtClean="0"/>
              <a:t>круглогодичных нестационарных </a:t>
            </a:r>
            <a:r>
              <a:rPr lang="ru-RU" sz="3000" u="sng" dirty="0"/>
              <a:t>торговых объектов</a:t>
            </a:r>
            <a:r>
              <a:rPr lang="ru-RU" sz="3000" dirty="0"/>
              <a:t>: </a:t>
            </a:r>
          </a:p>
          <a:p>
            <a:r>
              <a:rPr lang="ru-RU" sz="3000" dirty="0"/>
              <a:t>«Мороженое» -</a:t>
            </a:r>
            <a:r>
              <a:rPr lang="ru-RU" sz="3000" b="1" dirty="0"/>
              <a:t> 4</a:t>
            </a:r>
          </a:p>
          <a:p>
            <a:r>
              <a:rPr lang="ru-RU" sz="3000" dirty="0"/>
              <a:t>«Печать» -  </a:t>
            </a:r>
            <a:r>
              <a:rPr lang="ru-RU" sz="3000" b="1" dirty="0" smtClean="0"/>
              <a:t>10</a:t>
            </a:r>
            <a:endParaRPr lang="ru-RU" sz="3000" b="1" dirty="0"/>
          </a:p>
          <a:p>
            <a:r>
              <a:rPr lang="ru-RU" sz="3000" dirty="0"/>
              <a:t>«Бытовые услуги» – </a:t>
            </a:r>
            <a:r>
              <a:rPr lang="ru-RU" sz="3000" b="1" dirty="0"/>
              <a:t>1</a:t>
            </a:r>
          </a:p>
          <a:p>
            <a:r>
              <a:rPr lang="ru-RU" sz="3000" dirty="0"/>
              <a:t>«Молоко и молочные продукты» - </a:t>
            </a:r>
            <a:r>
              <a:rPr lang="ru-RU" sz="3000" b="1" dirty="0"/>
              <a:t>1</a:t>
            </a:r>
          </a:p>
          <a:p>
            <a:pPr marL="0" indent="0">
              <a:buNone/>
            </a:pPr>
            <a:endParaRPr lang="ru-RU" sz="2400" dirty="0"/>
          </a:p>
          <a:p>
            <a:endParaRPr lang="ru-RU" sz="2400" dirty="0" smtClean="0">
              <a:latin typeface="Helvetica Inserat LT Std"/>
            </a:endParaRPr>
          </a:p>
        </p:txBody>
      </p:sp>
      <p:sp>
        <p:nvSpPr>
          <p:cNvPr id="50182" name="TextBox 3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42913" y="569913"/>
            <a:ext cx="9069387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V="1">
            <a:off x="890588" y="1271588"/>
            <a:ext cx="1296987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185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5018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7870552" y="2275841"/>
            <a:ext cx="4484008" cy="28889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422" y="1681841"/>
            <a:ext cx="4614763" cy="3461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08" y="5402630"/>
            <a:ext cx="4571277" cy="326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612165" cy="1393920"/>
          </a:xfrm>
        </p:spPr>
        <p:txBody>
          <a:bodyPr/>
          <a:lstStyle/>
          <a:p>
            <a:pPr eaLnBrk="1" hangingPunct="1"/>
            <a:r>
              <a:rPr lang="ru-RU" sz="4400" b="1" dirty="0" smtClean="0"/>
              <a:t>Сезонные торговые объекты</a:t>
            </a:r>
          </a:p>
        </p:txBody>
      </p:sp>
      <p:sp>
        <p:nvSpPr>
          <p:cNvPr id="52227" name="Объект 2"/>
          <p:cNvSpPr>
            <a:spLocks noGrp="1"/>
          </p:cNvSpPr>
          <p:nvPr>
            <p:ph sz="half" idx="1"/>
          </p:nvPr>
        </p:nvSpPr>
        <p:spPr>
          <a:xfrm>
            <a:off x="1173808" y="844550"/>
            <a:ext cx="4536504" cy="7867650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endParaRPr lang="ru-RU" sz="4400" b="1" dirty="0">
              <a:latin typeface="+mj-lt"/>
              <a:ea typeface="+mj-ea"/>
              <a:cs typeface="+mj-cs"/>
            </a:endParaRPr>
          </a:p>
          <a:p>
            <a:pPr eaLnBrk="1" hangingPunct="1"/>
            <a:endParaRPr lang="ru-RU" dirty="0" smtClean="0">
              <a:latin typeface="Helvetica Inserat LT Std"/>
            </a:endParaRPr>
          </a:p>
          <a:p>
            <a:pPr marL="0" indent="0">
              <a:buNone/>
            </a:pPr>
            <a:r>
              <a:rPr lang="ru-RU" sz="3600" dirty="0" smtClean="0"/>
              <a:t>Летние </a:t>
            </a:r>
            <a:r>
              <a:rPr lang="ru-RU" sz="3600" dirty="0"/>
              <a:t>кафе – </a:t>
            </a:r>
            <a:r>
              <a:rPr lang="ru-RU" sz="3600" b="1" dirty="0"/>
              <a:t>5</a:t>
            </a:r>
          </a:p>
          <a:p>
            <a:pPr marL="0" indent="0">
              <a:buNone/>
            </a:pPr>
            <a:r>
              <a:rPr lang="ru-RU" sz="3600" dirty="0"/>
              <a:t>Бахчевые развалы – </a:t>
            </a:r>
            <a:r>
              <a:rPr lang="ru-RU" sz="3600" b="1" dirty="0"/>
              <a:t>1</a:t>
            </a:r>
          </a:p>
          <a:p>
            <a:pPr marL="0" indent="0">
              <a:buNone/>
            </a:pPr>
            <a:r>
              <a:rPr lang="ru-RU" sz="3600" dirty="0"/>
              <a:t>Елочные базары - </a:t>
            </a:r>
            <a:r>
              <a:rPr lang="ru-RU" sz="3600" b="1" dirty="0"/>
              <a:t>2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0553E10-620D-4CD5-AA73-A1D512F813BC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223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1189038" y="1271588"/>
            <a:ext cx="1296987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3756" y="1746197"/>
            <a:ext cx="5009244" cy="33837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815" y="5364055"/>
            <a:ext cx="5009244" cy="3576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15" y="5364055"/>
            <a:ext cx="5007026" cy="35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5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 smtClean="0"/>
              <a:t>Межрегиональная ярмарка</a:t>
            </a:r>
          </a:p>
        </p:txBody>
      </p:sp>
      <p:sp>
        <p:nvSpPr>
          <p:cNvPr id="52227" name="Объект 2"/>
          <p:cNvSpPr>
            <a:spLocks noGrp="1"/>
          </p:cNvSpPr>
          <p:nvPr>
            <p:ph sz="half" idx="1"/>
          </p:nvPr>
        </p:nvSpPr>
        <p:spPr>
          <a:xfrm>
            <a:off x="1366816" y="1995487"/>
            <a:ext cx="9804227" cy="79308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В </a:t>
            </a:r>
            <a:r>
              <a:rPr lang="ru-RU" sz="3200" dirty="0" smtClean="0"/>
              <a:t>2020 </a:t>
            </a:r>
            <a:r>
              <a:rPr lang="ru-RU" sz="3200" dirty="0"/>
              <a:t>году </a:t>
            </a:r>
            <a:r>
              <a:rPr lang="ru-RU" sz="3200" dirty="0" smtClean="0"/>
              <a:t>проведена реконструкция  </a:t>
            </a:r>
            <a:endParaRPr lang="ru-RU" sz="3200" dirty="0"/>
          </a:p>
          <a:p>
            <a:pPr marL="1300163" lvl="2" indent="0" eaLnBrk="1" hangingPunct="1">
              <a:buNone/>
            </a:pPr>
            <a:endParaRPr lang="ru-RU" b="1" dirty="0">
              <a:latin typeface="+mj-lt"/>
              <a:ea typeface="+mj-ea"/>
              <a:cs typeface="+mj-cs"/>
            </a:endParaRPr>
          </a:p>
          <a:p>
            <a:pPr marL="0" indent="0" eaLnBrk="1" hangingPunct="1">
              <a:buNone/>
            </a:pPr>
            <a:endParaRPr lang="ru-RU" sz="3600" dirty="0" smtClean="0">
              <a:latin typeface="Helvetica Inserat LT Std"/>
            </a:endParaRPr>
          </a:p>
          <a:p>
            <a:pPr eaLnBrk="1" hangingPunct="1"/>
            <a:endParaRPr lang="ru-RU" sz="3600" dirty="0" smtClean="0">
              <a:latin typeface="Helvetica Inserat LT Std"/>
            </a:endParaRPr>
          </a:p>
        </p:txBody>
      </p:sp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0553E10-620D-4CD5-AA73-A1D512F813BC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223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1189038" y="1271588"/>
            <a:ext cx="1296987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3" y="3868688"/>
            <a:ext cx="3708400" cy="46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68" y="2934618"/>
            <a:ext cx="37846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648" y="3821724"/>
            <a:ext cx="3784600" cy="470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650874" y="615950"/>
            <a:ext cx="12353925" cy="1597025"/>
          </a:xfrm>
        </p:spPr>
        <p:txBody>
          <a:bodyPr/>
          <a:lstStyle/>
          <a:p>
            <a:r>
              <a:rPr lang="ru-RU" sz="4000" b="1" dirty="0"/>
              <a:t>Выявление и пресечение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несанкционированной </a:t>
            </a:r>
            <a:r>
              <a:rPr lang="ru-RU" sz="4000" b="1" dirty="0"/>
              <a:t>торговли</a:t>
            </a:r>
          </a:p>
        </p:txBody>
      </p:sp>
      <p:sp>
        <p:nvSpPr>
          <p:cNvPr id="53251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11972205" cy="872133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dirty="0" smtClean="0"/>
              <a:t> Фактов </a:t>
            </a:r>
            <a:r>
              <a:rPr lang="ru-RU" sz="3000" dirty="0"/>
              <a:t>незаконной </a:t>
            </a:r>
            <a:r>
              <a:rPr lang="ru-RU" sz="3000" dirty="0" smtClean="0"/>
              <a:t>торговли не выявлено</a:t>
            </a:r>
            <a:endParaRPr lang="ru-RU" sz="3000" b="1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00" y="3580656"/>
            <a:ext cx="7033071" cy="5274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 flipV="1">
            <a:off x="-31750" y="1428750"/>
            <a:ext cx="1557338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3257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5325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prstClr val="white">
                    <a:lumMod val="75000"/>
                  </a:prst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ru-RU" sz="4800" b="1" dirty="0">
              <a:solidFill>
                <a:prstClr val="white">
                  <a:lumMod val="75000"/>
                </a:prstClr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079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/>
              <a:t>Скидки на товары и услуги, адаптация объектов</a:t>
            </a:r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386835" y="2186074"/>
            <a:ext cx="6619621" cy="269072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dirty="0"/>
              <a:t>Скидки держателям социальной карты москвича  предоставляет  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b="1" dirty="0" smtClean="0"/>
              <a:t>38 </a:t>
            </a:r>
            <a:r>
              <a:rPr lang="ru-RU" sz="3000" dirty="0" smtClean="0"/>
              <a:t>предприятий, </a:t>
            </a:r>
            <a:r>
              <a:rPr lang="ru-RU" sz="3000" dirty="0"/>
              <a:t>из них: 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b="1" dirty="0" smtClean="0"/>
              <a:t>29</a:t>
            </a:r>
            <a:r>
              <a:rPr lang="ru-RU" sz="3000" dirty="0" smtClean="0"/>
              <a:t> </a:t>
            </a:r>
            <a:r>
              <a:rPr lang="ru-RU" sz="3000" dirty="0"/>
              <a:t>предприятий торговли и 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b="1" dirty="0"/>
              <a:t>9</a:t>
            </a:r>
            <a:r>
              <a:rPr lang="ru-RU" sz="3000" dirty="0" smtClean="0"/>
              <a:t> </a:t>
            </a:r>
            <a:r>
              <a:rPr lang="ru-RU" sz="3000" dirty="0"/>
              <a:t>предприятий бытового обслуживания. </a:t>
            </a: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prstClr val="white">
                    <a:lumMod val="75000"/>
                  </a:prst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ru-RU" sz="4800" b="1" dirty="0">
              <a:solidFill>
                <a:prstClr val="white">
                  <a:lumMod val="75000"/>
                </a:prst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448469" y="1129495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9948" name="Picture 2" descr="C:\Users\ZinkevichEV\Desktop\со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07" y="5486400"/>
            <a:ext cx="4746625" cy="2979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9738" y="6446923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000" dirty="0" smtClean="0">
              <a:latin typeface="+mn-lt"/>
              <a:cs typeface="+mn-cs"/>
            </a:endParaRPr>
          </a:p>
          <a:p>
            <a:pPr algn="ctr"/>
            <a:r>
              <a:rPr lang="ru-RU" sz="3000" dirty="0" smtClean="0">
                <a:latin typeface="+mn-lt"/>
                <a:cs typeface="+mn-cs"/>
              </a:rPr>
              <a:t>В </a:t>
            </a:r>
            <a:r>
              <a:rPr lang="ru-RU" sz="3000" b="1" dirty="0" smtClean="0">
                <a:latin typeface="+mn-lt"/>
                <a:cs typeface="+mn-cs"/>
              </a:rPr>
              <a:t>2020</a:t>
            </a:r>
            <a:r>
              <a:rPr lang="ru-RU" sz="3000" dirty="0" smtClean="0">
                <a:latin typeface="+mn-lt"/>
                <a:cs typeface="+mn-cs"/>
              </a:rPr>
              <a:t> </a:t>
            </a:r>
            <a:r>
              <a:rPr lang="ru-RU" sz="3000" dirty="0">
                <a:latin typeface="+mn-lt"/>
                <a:cs typeface="+mn-cs"/>
              </a:rPr>
              <a:t>году для маломобильных групп жителей адаптировано  </a:t>
            </a:r>
            <a:endParaRPr lang="ru-RU" sz="3000" dirty="0" smtClean="0">
              <a:latin typeface="+mn-lt"/>
              <a:cs typeface="+mn-cs"/>
            </a:endParaRPr>
          </a:p>
          <a:p>
            <a:pPr algn="ctr"/>
            <a:r>
              <a:rPr lang="ru-RU" sz="3000" b="1" dirty="0">
                <a:latin typeface="+mn-lt"/>
                <a:cs typeface="+mn-cs"/>
              </a:rPr>
              <a:t>4</a:t>
            </a:r>
            <a:r>
              <a:rPr lang="ru-RU" sz="3000" dirty="0" smtClean="0">
                <a:latin typeface="+mn-lt"/>
                <a:cs typeface="+mn-cs"/>
              </a:rPr>
              <a:t> предприятия </a:t>
            </a:r>
            <a:r>
              <a:rPr lang="ru-RU" sz="3000" dirty="0">
                <a:latin typeface="+mn-lt"/>
                <a:cs typeface="+mn-cs"/>
              </a:rPr>
              <a:t>торговли и услуг.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7150472" y="2140497"/>
            <a:ext cx="5184576" cy="45973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72" y="2140496"/>
            <a:ext cx="5184576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30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60451" y="390525"/>
            <a:ext cx="11293474" cy="1893986"/>
          </a:xfrm>
        </p:spPr>
        <p:txBody>
          <a:bodyPr/>
          <a:lstStyle/>
          <a:p>
            <a:r>
              <a:rPr lang="ru-RU" sz="3600" b="1" dirty="0" smtClean="0"/>
              <a:t>Пресечение и выявление несоблюдения </a:t>
            </a:r>
            <a:r>
              <a:rPr lang="ru-RU" sz="3600" b="1" dirty="0"/>
              <a:t>сотрудниками объектов и посетителями перчаточно-масочного режима и </a:t>
            </a:r>
            <a:r>
              <a:rPr lang="ru-RU" sz="3600" b="1" dirty="0" smtClean="0"/>
              <a:t>дистанции</a:t>
            </a:r>
            <a:endParaRPr lang="ru-RU" sz="3600" b="1" dirty="0"/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82551" y="2730598"/>
            <a:ext cx="5915793" cy="265025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составлено </a:t>
            </a:r>
            <a:r>
              <a:rPr lang="ru-RU" sz="3200" b="1" dirty="0"/>
              <a:t>156</a:t>
            </a:r>
            <a:r>
              <a:rPr lang="ru-RU" sz="3200" dirty="0"/>
              <a:t> протоколов об административных правонарушениях</a:t>
            </a: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prstClr val="white">
                    <a:lumMod val="75000"/>
                  </a:prst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ru-RU" sz="4800" b="1" dirty="0">
              <a:solidFill>
                <a:prstClr val="white">
                  <a:lumMod val="75000"/>
                </a:prst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448469" y="1129495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7010" y="2384937"/>
            <a:ext cx="6159649" cy="655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Оформление территории к Новому Году и Рождеству Христову</a:t>
            </a:r>
            <a:endParaRPr lang="ru-RU" sz="4000" b="1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prstClr val="white">
                    <a:lumMod val="75000"/>
                  </a:prst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ru-RU" sz="4800" b="1" dirty="0">
              <a:solidFill>
                <a:prstClr val="white">
                  <a:lumMod val="75000"/>
                </a:prst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448469" y="1129495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8302600" y="2174789"/>
            <a:ext cx="1800200" cy="16938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756" y="1771660"/>
            <a:ext cx="4991594" cy="369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99" y="1768285"/>
            <a:ext cx="3029025" cy="37010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058" y="1772697"/>
            <a:ext cx="3029025" cy="3696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41" y="5659660"/>
            <a:ext cx="6411541" cy="3369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683" y="5659660"/>
            <a:ext cx="5003667" cy="33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Объект 8"/>
          <p:cNvSpPr>
            <a:spLocks noGrp="1"/>
          </p:cNvSpPr>
          <p:nvPr>
            <p:ph sz="half" idx="1"/>
          </p:nvPr>
        </p:nvSpPr>
        <p:spPr>
          <a:xfrm>
            <a:off x="317030" y="1996480"/>
            <a:ext cx="12234042" cy="5976664"/>
          </a:xfrm>
        </p:spPr>
        <p:txBody>
          <a:bodyPr/>
          <a:lstStyle/>
          <a:p>
            <a:r>
              <a:rPr lang="ru-RU" dirty="0"/>
              <a:t>На балансе ГБУ «</a:t>
            </a:r>
            <a:r>
              <a:rPr lang="ru-RU" dirty="0" err="1"/>
              <a:t>Жилищник</a:t>
            </a:r>
            <a:r>
              <a:rPr lang="ru-RU" dirty="0"/>
              <a:t> района Южное Медведково» находится:</a:t>
            </a:r>
          </a:p>
          <a:p>
            <a:r>
              <a:rPr lang="ru-RU" b="1" dirty="0"/>
              <a:t>- 114 </a:t>
            </a:r>
            <a:r>
              <a:rPr lang="ru-RU" dirty="0"/>
              <a:t>детских и</a:t>
            </a:r>
            <a:r>
              <a:rPr lang="ru-RU" b="1" dirty="0"/>
              <a:t> 27 </a:t>
            </a:r>
            <a:r>
              <a:rPr lang="ru-RU" dirty="0"/>
              <a:t>спортивных площадок;</a:t>
            </a:r>
          </a:p>
          <a:p>
            <a:r>
              <a:rPr lang="ru-RU" b="1" dirty="0"/>
              <a:t>- 117 </a:t>
            </a:r>
            <a:r>
              <a:rPr lang="ru-RU" dirty="0"/>
              <a:t>контейнерных и </a:t>
            </a:r>
            <a:r>
              <a:rPr lang="ru-RU" b="1" dirty="0"/>
              <a:t>29 </a:t>
            </a:r>
            <a:r>
              <a:rPr lang="ru-RU" dirty="0"/>
              <a:t>бункерных площадок.</a:t>
            </a:r>
          </a:p>
          <a:p>
            <a:r>
              <a:rPr lang="ru-RU" dirty="0"/>
              <a:t>	В </a:t>
            </a:r>
            <a:r>
              <a:rPr lang="ru-RU" b="1" dirty="0"/>
              <a:t>2020</a:t>
            </a:r>
            <a:r>
              <a:rPr lang="ru-RU" dirty="0"/>
              <a:t> году был произведен текущий ремонт на детских и спортивных дворовых площадках.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3F0D9421-D2D3-4E1B-9F2B-4560024CF9C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98425" y="6619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1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597744" y="569912"/>
            <a:ext cx="11703050" cy="1625600"/>
          </a:xfrm>
        </p:spPr>
        <p:txBody>
          <a:bodyPr/>
          <a:lstStyle/>
          <a:p>
            <a:r>
              <a:rPr lang="ru-RU" sz="6000" b="1" dirty="0"/>
              <a:t>ЭКОНОМИКА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b="1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ЭКОНОМИКА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prstClr val="white">
                    <a:lumMod val="75000"/>
                  </a:prst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ru-RU" sz="4800" b="1" dirty="0">
              <a:solidFill>
                <a:prstClr val="white">
                  <a:lumMod val="75000"/>
                </a:prst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448469" y="1129495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060451" y="1564433"/>
            <a:ext cx="11274597" cy="6912768"/>
          </a:xfrm>
        </p:spPr>
        <p:txBody>
          <a:bodyPr/>
          <a:lstStyle/>
          <a:p>
            <a:r>
              <a:rPr lang="ru-RU" sz="2000" b="1" dirty="0"/>
              <a:t>Исполнение бюджетной сметы за 2020 год  осуществлялось в соответствии  с  Законом города Москвы «О бюджете города Москвы на 2020год и плановый период 2022 и 2022 годов» от 27.11.2019 г. № 33.</a:t>
            </a:r>
          </a:p>
          <a:p>
            <a:r>
              <a:rPr lang="ru-RU" sz="2000" b="1" dirty="0"/>
              <a:t>Бюджетная смета за 2020 год составила 501 543 066,99 руб., в том числе</a:t>
            </a:r>
            <a:r>
              <a:rPr lang="ru-RU" sz="2000" b="1" dirty="0" smtClean="0"/>
              <a:t>: </a:t>
            </a:r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/>
              <a:t>«Общегосударственные вопросы» 77 147 259,22 руб. </a:t>
            </a:r>
          </a:p>
          <a:p>
            <a:r>
              <a:rPr lang="ru-RU" sz="2000" dirty="0"/>
              <a:t>«Национальная оборона» 10 000,00 руб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«Национальная безопасность и правоохранительная </a:t>
            </a:r>
            <a:r>
              <a:rPr lang="ru-RU" sz="2000" dirty="0" smtClean="0"/>
              <a:t>деятельность» 1 </a:t>
            </a:r>
            <a:r>
              <a:rPr lang="ru-RU" sz="2000" dirty="0"/>
              <a:t>386 684,30 руб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«Национальная экономика» 928 828,90 руб</a:t>
            </a:r>
            <a:r>
              <a:rPr lang="ru-RU" sz="2000" dirty="0" smtClean="0"/>
              <a:t>. </a:t>
            </a:r>
            <a:endParaRPr lang="ru-RU" sz="2000" dirty="0"/>
          </a:p>
          <a:p>
            <a:r>
              <a:rPr lang="ru-RU" sz="2000" dirty="0"/>
              <a:t>«Жилищно-коммунальное хозяйство» 400 464 357,62 руб</a:t>
            </a:r>
            <a:r>
              <a:rPr lang="ru-RU" sz="2000" dirty="0" smtClean="0"/>
              <a:t>.</a:t>
            </a:r>
            <a:r>
              <a:rPr lang="ru-RU" sz="2000" dirty="0"/>
              <a:t> </a:t>
            </a:r>
          </a:p>
          <a:p>
            <a:r>
              <a:rPr lang="ru-RU" sz="2000" dirty="0"/>
              <a:t>«Культура, кинематография»  11 956 013,54 </a:t>
            </a:r>
            <a:r>
              <a:rPr lang="ru-RU" sz="2000" dirty="0" err="1"/>
              <a:t>тыс.руб</a:t>
            </a:r>
            <a:r>
              <a:rPr lang="ru-RU" sz="2000" dirty="0"/>
              <a:t>. </a:t>
            </a:r>
          </a:p>
          <a:p>
            <a:r>
              <a:rPr lang="ru-RU" sz="2000" dirty="0"/>
              <a:t>«Социальная политика» 3 441 752,91 </a:t>
            </a:r>
            <a:r>
              <a:rPr lang="ru-RU" sz="2000" dirty="0" err="1"/>
              <a:t>тыс.руб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«Физическая культура и спорт» 6 208 170,50 </a:t>
            </a:r>
            <a:r>
              <a:rPr lang="ru-RU" sz="2000" dirty="0" err="1"/>
              <a:t>тыс.руб</a:t>
            </a:r>
            <a:r>
              <a:rPr lang="ru-RU" sz="2000" dirty="0"/>
              <a:t>. 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808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02760" y="1315813"/>
            <a:ext cx="11777713" cy="752102"/>
          </a:xfrm>
        </p:spPr>
        <p:txBody>
          <a:bodyPr/>
          <a:lstStyle/>
          <a:p>
            <a:r>
              <a:rPr lang="ru-RU" sz="4000" b="1" dirty="0"/>
              <a:t>ЛИКВИДАЦИЯ ЧРЕЗВЫЧАЙНЫХ СИТУАЦИЙ И ОБЕСПЕЧЕНИЕПОЖАРНОЙ БЕЗОПАСНОСТИ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362161" y="2442293"/>
            <a:ext cx="12551443" cy="1602460"/>
          </a:xfrm>
        </p:spPr>
        <p:txBody>
          <a:bodyPr/>
          <a:lstStyle/>
          <a:p>
            <a:pPr algn="ctr"/>
            <a:r>
              <a:rPr lang="ru-RU" sz="4800" dirty="0"/>
              <a:t>Пожаров - </a:t>
            </a:r>
            <a:r>
              <a:rPr lang="ru-RU" sz="4800" dirty="0" smtClean="0"/>
              <a:t>45 </a:t>
            </a:r>
            <a:r>
              <a:rPr lang="ru-RU" sz="4800" dirty="0"/>
              <a:t>(за АППГ </a:t>
            </a:r>
            <a:r>
              <a:rPr lang="ru-RU" sz="4800" dirty="0" smtClean="0"/>
              <a:t>2019 </a:t>
            </a:r>
            <a:r>
              <a:rPr lang="ru-RU" sz="4800" dirty="0"/>
              <a:t>– </a:t>
            </a:r>
            <a:r>
              <a:rPr lang="ru-RU" sz="4800" dirty="0" smtClean="0"/>
              <a:t>40);</a:t>
            </a:r>
            <a:endParaRPr lang="ru-RU" sz="4800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785019" y="1162901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150472" y="631696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  <a:cs typeface="+mn-cs"/>
              </a:rPr>
              <a:t> </a:t>
            </a:r>
            <a:endParaRPr lang="ru-RU" sz="2800" dirty="0">
              <a:latin typeface="+mn-lt"/>
              <a:cs typeface="+mn-cs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96" y="3796680"/>
            <a:ext cx="5743575" cy="410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0844" y="8383240"/>
            <a:ext cx="109356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dirty="0"/>
              <a:t>Жилой фонд района обслуживают 7 объединенных диспетчерских </a:t>
            </a:r>
            <a:r>
              <a:rPr lang="ru-RU" sz="2800" dirty="0" smtClean="0"/>
              <a:t>служб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4623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02760" y="1315813"/>
            <a:ext cx="11777713" cy="752102"/>
          </a:xfrm>
        </p:spPr>
        <p:txBody>
          <a:bodyPr/>
          <a:lstStyle/>
          <a:p>
            <a:r>
              <a:rPr lang="ru-RU" sz="4000" b="1" dirty="0"/>
              <a:t>ЛИКВИДАЦИЯ ЧРЕЗВЫЧАЙНЫХ СИТУАЦИЙ И ОБЕСПЕЧЕНИЕПОЖАРНОЙ БЕЗОПАСНОСТИ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785019" y="1162901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150472" y="631696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  <a:cs typeface="+mn-cs"/>
              </a:rPr>
              <a:t> </a:t>
            </a:r>
            <a:endParaRPr lang="ru-RU" sz="2800" dirty="0">
              <a:latin typeface="+mn-lt"/>
              <a:cs typeface="+mn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2761" y="2275841"/>
            <a:ext cx="11351800" cy="6436925"/>
          </a:xfrm>
        </p:spPr>
        <p:txBody>
          <a:bodyPr/>
          <a:lstStyle/>
          <a:p>
            <a:r>
              <a:rPr lang="ru-RU" sz="2800" b="1" u="sng" dirty="0"/>
              <a:t>На территории района 28 гаражно-стояночных объектов, из них ГСК -2 объекта по адресам:</a:t>
            </a:r>
          </a:p>
          <a:p>
            <a:r>
              <a:rPr lang="ru-RU" sz="2800" dirty="0"/>
              <a:t>-ул. </a:t>
            </a:r>
            <a:r>
              <a:rPr lang="ru-RU" sz="2800" dirty="0" err="1"/>
              <a:t>Молодцова</a:t>
            </a:r>
            <a:r>
              <a:rPr lang="ru-RU" sz="2800" dirty="0"/>
              <a:t>, вл.14-16 ГСК «Полярный»;</a:t>
            </a:r>
          </a:p>
          <a:p>
            <a:r>
              <a:rPr lang="ru-RU" sz="2800" dirty="0"/>
              <a:t>-пр. Дежнева, д.25, к.3 ГСК «Шатер».</a:t>
            </a:r>
          </a:p>
          <a:p>
            <a:endParaRPr lang="ru-RU" sz="3200" b="1" u="sng" dirty="0" smtClean="0"/>
          </a:p>
          <a:p>
            <a:r>
              <a:rPr lang="ru-RU" sz="3200" b="1" u="sng" dirty="0" smtClean="0"/>
              <a:t>Из </a:t>
            </a:r>
            <a:r>
              <a:rPr lang="ru-RU" sz="3200" b="1" u="sng" dirty="0"/>
              <a:t>28 объектов:</a:t>
            </a:r>
          </a:p>
          <a:p>
            <a:r>
              <a:rPr lang="ru-RU" sz="3200" dirty="0"/>
              <a:t>-на 13 объекта пожарная безопасность обеспечена;</a:t>
            </a:r>
          </a:p>
          <a:p>
            <a:r>
              <a:rPr lang="ru-RU" sz="3200" dirty="0"/>
              <a:t>-на 12 объектах пожарная безопасность обеспечена не в полном объеме;</a:t>
            </a:r>
          </a:p>
          <a:p>
            <a:r>
              <a:rPr lang="ru-RU" sz="3200" dirty="0"/>
              <a:t>-на 3 объектах средства пожаротушения не представлены (ул. </a:t>
            </a:r>
            <a:r>
              <a:rPr lang="ru-RU" sz="3200" dirty="0" err="1"/>
              <a:t>Молодцова</a:t>
            </a:r>
            <a:r>
              <a:rPr lang="ru-RU" sz="3200" dirty="0"/>
              <a:t> 1а, ул. Заповедная 8-1, Ясный пр., 5а).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93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02760" y="1315813"/>
            <a:ext cx="11777713" cy="752102"/>
          </a:xfrm>
        </p:spPr>
        <p:txBody>
          <a:bodyPr/>
          <a:lstStyle/>
          <a:p>
            <a:r>
              <a:rPr lang="ru-RU" sz="4000" b="1" dirty="0"/>
              <a:t>ЛИКВИДАЦИЯ ЧРЕЗВЫЧАЙНЫХ СИТУАЦИЙ И ОБЕСПЕЧЕНИЕПОЖАРНОЙ БЕЗОПАСНОСТИ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785019" y="1162901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150472" y="631696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  <a:cs typeface="+mn-cs"/>
              </a:rPr>
              <a:t> </a:t>
            </a:r>
            <a:endParaRPr lang="ru-RU" sz="2800" dirty="0">
              <a:latin typeface="+mn-lt"/>
              <a:cs typeface="+mn-cs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" y="2678821"/>
            <a:ext cx="4193488" cy="5591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38" y="2673419"/>
            <a:ext cx="4214899" cy="5619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2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02760" y="1315813"/>
            <a:ext cx="11777713" cy="752102"/>
          </a:xfrm>
        </p:spPr>
        <p:txBody>
          <a:bodyPr/>
          <a:lstStyle/>
          <a:p>
            <a:r>
              <a:rPr lang="ru-RU" sz="4000" b="1" dirty="0"/>
              <a:t>ЛИКВИДАЦИЯ ЧРЕЗВЫЧАЙНЫХ СИТУАЦИЙ И ОБЕСПЕЧЕНИЕПОЖАРНОЙ БЕЗОПАСНОСТИ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785019" y="1162901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150472" y="631696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  <a:cs typeface="+mn-cs"/>
              </a:rPr>
              <a:t> </a:t>
            </a:r>
            <a:endParaRPr lang="ru-RU" sz="2800" dirty="0">
              <a:latin typeface="+mn-lt"/>
              <a:cs typeface="+mn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2761" y="2275841"/>
            <a:ext cx="11351800" cy="6436925"/>
          </a:xfrm>
        </p:spPr>
        <p:txBody>
          <a:bodyPr/>
          <a:lstStyle/>
          <a:p>
            <a:r>
              <a:rPr lang="ru-RU" sz="2000" dirty="0"/>
              <a:t>На базе ГБУ «</a:t>
            </a:r>
            <a:r>
              <a:rPr lang="ru-RU" sz="2000" dirty="0" err="1"/>
              <a:t>Жилищник</a:t>
            </a:r>
            <a:r>
              <a:rPr lang="ru-RU" sz="2000" dirty="0"/>
              <a:t> района Южное Медведково» создана добровольная пожарная дружина (12 человек), аварийно-спасательные формирования.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09" y="3076600"/>
            <a:ext cx="8306899" cy="53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02760" y="1315813"/>
            <a:ext cx="11777713" cy="752102"/>
          </a:xfrm>
        </p:spPr>
        <p:txBody>
          <a:bodyPr/>
          <a:lstStyle/>
          <a:p>
            <a:r>
              <a:rPr lang="ru-RU" sz="4000" b="1" dirty="0"/>
              <a:t>ЛИКВИДАЦИЯ ЧРЕЗВЫЧАЙНЫХ СИТУАЦИЙ И ОБЕСПЕЧЕНИЕПОЖАРНОЙ БЕЗОПАСНОСТИ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785019" y="1162901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150472" y="631696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  <a:cs typeface="+mn-cs"/>
              </a:rPr>
              <a:t> </a:t>
            </a:r>
            <a:endParaRPr lang="ru-RU" sz="2800" dirty="0">
              <a:latin typeface="+mn-lt"/>
              <a:cs typeface="+mn-cs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2067915"/>
            <a:ext cx="4618327" cy="3463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6121" y="2922442"/>
            <a:ext cx="6028928" cy="4521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5716893"/>
            <a:ext cx="4337463" cy="3253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5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02760" y="1315813"/>
            <a:ext cx="11777713" cy="752102"/>
          </a:xfrm>
        </p:spPr>
        <p:txBody>
          <a:bodyPr/>
          <a:lstStyle/>
          <a:p>
            <a:r>
              <a:rPr lang="ru-RU" sz="4000" b="1" dirty="0"/>
              <a:t>ЛИКВИДАЦИЯ ЧРЕЗВЫЧАЙНЫХ СИТУАЦИЙ И ОБЕСПЕЧЕНИЕПОЖАРНОЙ БЕЗОПАСНОСТИ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785019" y="1162901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150472" y="631696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  <a:cs typeface="+mn-cs"/>
              </a:rPr>
              <a:t> </a:t>
            </a:r>
            <a:endParaRPr lang="ru-RU" sz="2800" dirty="0">
              <a:latin typeface="+mn-lt"/>
              <a:cs typeface="+mn-cs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56" y="2882299"/>
            <a:ext cx="4142259" cy="451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49" y="2657001"/>
            <a:ext cx="3949270" cy="496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0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02760" y="1315813"/>
            <a:ext cx="11777713" cy="752102"/>
          </a:xfrm>
        </p:spPr>
        <p:txBody>
          <a:bodyPr/>
          <a:lstStyle/>
          <a:p>
            <a:r>
              <a:rPr lang="ru-RU" sz="4000" b="1" dirty="0"/>
              <a:t>ЛИКВИДАЦИЯ ЧРЕЗВЫЧАЙНЫХ СИТУАЦИЙ И ОБЕСПЕЧЕНИЕПОЖАРНОЙ БЕЗОПАСНОСТИ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785019" y="1162901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150472" y="631696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  <a:cs typeface="+mn-cs"/>
              </a:rPr>
              <a:t> </a:t>
            </a:r>
            <a:endParaRPr lang="ru-RU" sz="2800" dirty="0">
              <a:latin typeface="+mn-lt"/>
              <a:cs typeface="+mn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2761" y="2275841"/>
            <a:ext cx="11351800" cy="643692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Аварийные </a:t>
            </a:r>
            <a:r>
              <a:rPr lang="ru-RU" sz="2400" dirty="0"/>
              <a:t>заявки поступают через ЕДЦ и каждая диспетчерская передает их в аварийную службу по тел. 8-916-564-62-83, база аварийной службы находится по адресу: Ясный пр. д. 17.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В </a:t>
            </a:r>
            <a:r>
              <a:rPr lang="ru-RU" sz="2400" dirty="0"/>
              <a:t>районе работают 7 диспетчерских.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06" y="4301537"/>
            <a:ext cx="5532478" cy="4411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43" y="4565667"/>
            <a:ext cx="4670114" cy="350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02760" y="1315813"/>
            <a:ext cx="11777713" cy="752102"/>
          </a:xfrm>
        </p:spPr>
        <p:txBody>
          <a:bodyPr/>
          <a:lstStyle/>
          <a:p>
            <a:r>
              <a:rPr lang="ru-RU" sz="4000" b="1" dirty="0"/>
              <a:t>ЛИКВИДАЦИЯ ЧРЕЗВЫЧАЙНЫХ СИТУАЦИЙ И ОБЕСПЕЧЕНИЕПОЖАРНОЙ БЕЗОПАСНОСТИ</a:t>
            </a:r>
            <a:br>
              <a:rPr lang="ru-RU" sz="4000" b="1" dirty="0"/>
            </a:br>
            <a:endParaRPr lang="ru-RU" sz="4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92" y="2484612"/>
            <a:ext cx="6152969" cy="318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785019" y="1162901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41784" y="6244952"/>
            <a:ext cx="86101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Учебно-консультационные пункты (УКП) развернуты на базе ГБУ «Жилищник района Южное Медведково» по трем адресам: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УКП-1 - Москва, проезд Шокальского, д. 3, корп. 2;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УКП-2 – Москва, ул. Полярная, д. 15, корп. 3;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УКП-3 – Москва, ул. Полярная, д. 16, корп. 2. </a:t>
            </a:r>
          </a:p>
        </p:txBody>
      </p:sp>
    </p:spTree>
    <p:extLst>
      <p:ext uri="{BB962C8B-B14F-4D97-AF65-F5344CB8AC3E}">
        <p14:creationId xmlns:p14="http://schemas.microsoft.com/office/powerpoint/2010/main" val="36663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02760" y="1315813"/>
            <a:ext cx="11777713" cy="752102"/>
          </a:xfrm>
        </p:spPr>
        <p:txBody>
          <a:bodyPr/>
          <a:lstStyle/>
          <a:p>
            <a:r>
              <a:rPr lang="ru-RU" sz="4000" b="1" dirty="0"/>
              <a:t>ЛИКВИДАЦИЯ ЧРЕЗВЫЧАЙНЫХ СИТУАЦИЙ И ОБЕСПЕЧЕНИЕПОЖАРНОЙ БЕЗОПАСНОСТИ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785019" y="1162901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71002" y="5452864"/>
            <a:ext cx="5743787" cy="6436925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Arial" pitchFamily="34" charset="0"/>
              </a:rPr>
              <a:t>График работы УКП – еженедельно, по четвергам, с 15 до 16 часов. Проводятся занятия с неработающим населением района в форме лекций, семинаров, вечеров вопросов и ответов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54818" y="2067915"/>
            <a:ext cx="6502400" cy="3560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заседаний КЧС и ПБ района (4 плановых и 3 внеплановых), на которых рассмотрены актуальные вопросы обеспечения безопасности населения и территории района, пожарной безопасности и минимизации последствий возможных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ЧС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60" y="2224548"/>
            <a:ext cx="4409977" cy="2930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04" y="5628890"/>
            <a:ext cx="3250133" cy="293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34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985" y="580182"/>
            <a:ext cx="11703050" cy="1625600"/>
          </a:xfrm>
        </p:spPr>
        <p:txBody>
          <a:bodyPr rtlCol="0">
            <a:normAutofit fontScale="90000"/>
          </a:bodyPr>
          <a:lstStyle/>
          <a:p>
            <a:r>
              <a:rPr lang="en-US" dirty="0" smtClean="0">
                <a:latin typeface="Helvetica Inserat LT Std"/>
              </a:rPr>
              <a:t/>
            </a:r>
            <a:br>
              <a:rPr lang="en-US" dirty="0" smtClean="0">
                <a:latin typeface="Helvetica Inserat LT Std"/>
              </a:rPr>
            </a:br>
            <a:r>
              <a:rPr lang="ru-RU" sz="4400" b="1" dirty="0"/>
              <a:t>В </a:t>
            </a:r>
            <a:r>
              <a:rPr lang="ru-RU" sz="4400" b="1" dirty="0" smtClean="0"/>
              <a:t>2020 </a:t>
            </a:r>
            <a:r>
              <a:rPr lang="ru-RU" sz="4400" b="1" dirty="0"/>
              <a:t>году были выполнены работы по ремонту </a:t>
            </a:r>
            <a:r>
              <a:rPr lang="ru-RU" sz="4400" b="1" dirty="0" err="1"/>
              <a:t>асфальто</a:t>
            </a:r>
            <a:r>
              <a:rPr lang="ru-RU" sz="4400" b="1" dirty="0"/>
              <a:t>-бетонного покрытия «большими картами» на сумму 39 млн. 142 тыс. 397,22 руб.</a:t>
            </a:r>
          </a:p>
        </p:txBody>
      </p:sp>
      <p:sp>
        <p:nvSpPr>
          <p:cNvPr id="7171" name="Объект 8"/>
          <p:cNvSpPr>
            <a:spLocks noGrp="1"/>
          </p:cNvSpPr>
          <p:nvPr>
            <p:ph sz="half" idx="1"/>
          </p:nvPr>
        </p:nvSpPr>
        <p:spPr>
          <a:xfrm>
            <a:off x="407988" y="2781299"/>
            <a:ext cx="11703049" cy="6558577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+mj-lt"/>
                <a:ea typeface="+mj-ea"/>
                <a:cs typeface="+mj-cs"/>
              </a:rPr>
              <a:t>На 24 </a:t>
            </a:r>
            <a:r>
              <a:rPr lang="ru-RU" sz="2000" b="1" dirty="0">
                <a:latin typeface="+mj-lt"/>
                <a:ea typeface="+mj-ea"/>
                <a:cs typeface="+mj-cs"/>
              </a:rPr>
              <a:t>объектах по адресам: 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Ясный пр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.,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д. 1, д. 5, д.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5А,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д. 7,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д. 9А, д. 11, д. 11А,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д. 12, к.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2,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д. 13, д. 13, стр. 2,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13,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стр.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д. 14,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1, 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15А, д. 15Б,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д. 20, к. 2;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Дежнева пр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., д. 2А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,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 д. 11, к. 1, д. 11,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к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. 1, стр.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1,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д. 15, к. 1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,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 д. 19, к. 1, д. 25. к. 1, д. 25, к. 3, стр. 1,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д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. 27, к. 1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, д. 29, к. 1, д. 36;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Шокальского пр., д. 3, к. 1, д. 6, д. 6А, д. 10, д. 12, д. 12Б;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ул. Полярная,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д. 4, к. 2, д. 13, к. 4, 14, к. 1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Молодцова ул., д. 1А, д. 1Б, 1В, д. 23, к. 1;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Заповедная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ул., д. 24. </a:t>
            </a: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Объем </a:t>
            </a:r>
            <a:r>
              <a:rPr lang="ru-RU" sz="2400" b="1" dirty="0">
                <a:latin typeface="+mj-lt"/>
                <a:ea typeface="+mj-ea"/>
                <a:cs typeface="+mj-cs"/>
              </a:rPr>
              <a:t>выполненных работ: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площадью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34 862,9 кв. м.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заменой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бортового камня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5 300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пог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he times"/>
            </a:endParaRP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981844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3F0D9421-D2D3-4E1B-9F2B-4560024CF9C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368301" y="1695450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98425" y="6619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889" y="4243514"/>
            <a:ext cx="2650260" cy="4711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14" y="6983657"/>
            <a:ext cx="4912714" cy="2761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748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407988" y="789292"/>
            <a:ext cx="11703050" cy="1189075"/>
          </a:xfrm>
        </p:spPr>
        <p:txBody>
          <a:bodyPr/>
          <a:lstStyle/>
          <a:p>
            <a:pPr eaLnBrk="1" hangingPunct="1"/>
            <a:r>
              <a:rPr lang="ru-RU" sz="6000" b="1" dirty="0" smtClean="0"/>
              <a:t>Социальная сфера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209550" y="1077915"/>
            <a:ext cx="1235076" cy="171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Номер слайда 2"/>
          <p:cNvSpPr txBox="1">
            <a:spLocks/>
          </p:cNvSpPr>
          <p:nvPr/>
        </p:nvSpPr>
        <p:spPr bwMode="auto">
          <a:xfrm>
            <a:off x="9320213" y="9040813"/>
            <a:ext cx="303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21675070-C2AB-4680-97B4-0F90BBE79B49}" type="slidenum">
              <a:rPr lang="ru-RU" sz="1700">
                <a:solidFill>
                  <a:srgbClr val="989898"/>
                </a:solidFill>
                <a:latin typeface="Calibri" pitchFamily="34" charset="0"/>
              </a:rPr>
              <a:pPr algn="r" eaLnBrk="1" hangingPunct="1"/>
              <a:t>50</a:t>
            </a:fld>
            <a:endParaRPr lang="ru-RU" sz="1700">
              <a:solidFill>
                <a:srgbClr val="989898"/>
              </a:solidFill>
              <a:latin typeface="Calibri" pitchFamily="34" charset="0"/>
            </a:endParaRPr>
          </a:p>
        </p:txBody>
      </p:sp>
      <p:pic>
        <p:nvPicPr>
          <p:cNvPr id="23559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2" name="Объект 13"/>
          <p:cNvSpPr txBox="1">
            <a:spLocks/>
          </p:cNvSpPr>
          <p:nvPr/>
        </p:nvSpPr>
        <p:spPr bwMode="auto">
          <a:xfrm>
            <a:off x="310129" y="3364632"/>
            <a:ext cx="12611099" cy="231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87363" indent="-487363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b="1" dirty="0" smtClean="0"/>
              <a:t>	В </a:t>
            </a:r>
            <a:r>
              <a:rPr lang="ru-RU" b="1" dirty="0"/>
              <a:t>2020 году проведено 49 заседаний Комиссии по оказанию </a:t>
            </a:r>
            <a:r>
              <a:rPr lang="ru-RU" b="1" dirty="0" smtClean="0"/>
              <a:t>адресной социальной </a:t>
            </a:r>
            <a:r>
              <a:rPr lang="ru-RU" b="1" dirty="0"/>
              <a:t>помощи нуждающимся жителям района Южное Медведково города Москвы. Оказана материальная помощь 74 малоимущему жителю на сумму 270 тыс. рублей, проведены ремонты в</a:t>
            </a:r>
            <a:r>
              <a:rPr lang="ru-RU" b="1" dirty="0" smtClean="0"/>
              <a:t>:</a:t>
            </a:r>
          </a:p>
          <a:p>
            <a:endParaRPr lang="ru-RU" dirty="0"/>
          </a:p>
          <a:p>
            <a:pPr>
              <a:buFontTx/>
              <a:buChar char="-"/>
            </a:pPr>
            <a:r>
              <a:rPr lang="ru-RU" dirty="0" smtClean="0"/>
              <a:t>в </a:t>
            </a:r>
            <a:r>
              <a:rPr lang="ru-RU" dirty="0"/>
              <a:t>14 квартирах ветеранов Великой Отечественной войны на сумму 1859196,71 тысяч рублей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endParaRPr lang="ru-RU" dirty="0"/>
          </a:p>
          <a:p>
            <a:r>
              <a:rPr lang="ru-RU" dirty="0"/>
              <a:t>- в 2 квартирах льготных категорий населения – инвалиды 1 гр. , на сумму 138 тысяч </a:t>
            </a:r>
            <a:r>
              <a:rPr lang="ru-RU" dirty="0" smtClean="0"/>
              <a:t>рублей</a:t>
            </a:r>
            <a:endParaRPr lang="ru-RU" dirty="0"/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7883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407988" y="789292"/>
            <a:ext cx="11703050" cy="1189075"/>
          </a:xfrm>
        </p:spPr>
        <p:txBody>
          <a:bodyPr/>
          <a:lstStyle/>
          <a:p>
            <a:pPr eaLnBrk="1" hangingPunct="1"/>
            <a:r>
              <a:rPr lang="ru-RU" sz="6000" b="1" dirty="0" smtClean="0"/>
              <a:t>Социальная сфера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209550" y="1077915"/>
            <a:ext cx="1235076" cy="171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Номер слайда 2"/>
          <p:cNvSpPr txBox="1">
            <a:spLocks/>
          </p:cNvSpPr>
          <p:nvPr/>
        </p:nvSpPr>
        <p:spPr bwMode="auto">
          <a:xfrm>
            <a:off x="9320213" y="9040813"/>
            <a:ext cx="303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21675070-C2AB-4680-97B4-0F90BBE79B49}" type="slidenum">
              <a:rPr lang="ru-RU" sz="1700">
                <a:solidFill>
                  <a:srgbClr val="989898"/>
                </a:solidFill>
                <a:latin typeface="Calibri" pitchFamily="34" charset="0"/>
              </a:rPr>
              <a:pPr algn="r" eaLnBrk="1" hangingPunct="1"/>
              <a:t>51</a:t>
            </a:fld>
            <a:endParaRPr lang="ru-RU" sz="1700">
              <a:solidFill>
                <a:srgbClr val="989898"/>
              </a:solidFill>
              <a:latin typeface="Calibri" pitchFamily="34" charset="0"/>
            </a:endParaRPr>
          </a:p>
        </p:txBody>
      </p:sp>
      <p:pic>
        <p:nvPicPr>
          <p:cNvPr id="23559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838" y="2827483"/>
            <a:ext cx="12811917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2020 году в районе Южное Медведково была продолжена работа по адаптации МКД:</a:t>
            </a:r>
            <a:endParaRPr lang="ru-RU" sz="200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    установлены </a:t>
            </a:r>
            <a:r>
              <a:rPr lang="ru-RU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ru-RU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откидных пандусов на сумму 100 тыс. руб.; </a:t>
            </a:r>
            <a:endParaRPr lang="ru-RU" sz="200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бесплатными услугами парикмахерской, ремонта обуви и одежды воспользовалось </a:t>
            </a:r>
            <a:r>
              <a:rPr lang="ru-RU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117 человека.</a:t>
            </a:r>
            <a:endParaRPr lang="ru-RU" sz="2000" b="1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 организовано поздравление юбиляров на дому с вручением персональных поздравлений и подарков от имени Президента РФ В.В. Путина. В 2020 г. было поздравлено </a:t>
            </a:r>
            <a:r>
              <a:rPr lang="ru-RU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63 человека.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 descr="C:\Users\ZinkevichEV\Desktop\соц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5380856"/>
            <a:ext cx="324036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102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407988" y="789292"/>
            <a:ext cx="11703050" cy="1189075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«Семья </a:t>
            </a:r>
            <a:r>
              <a:rPr lang="ru-RU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помогает семье. Подготовим детей в школу</a:t>
            </a:r>
            <a:r>
              <a:rPr lang="ru-RU" sz="5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5400" b="1" dirty="0" smtClean="0"/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209550" y="1077915"/>
            <a:ext cx="1235076" cy="171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Номер слайда 2"/>
          <p:cNvSpPr txBox="1">
            <a:spLocks/>
          </p:cNvSpPr>
          <p:nvPr/>
        </p:nvSpPr>
        <p:spPr bwMode="auto">
          <a:xfrm>
            <a:off x="9320213" y="9040813"/>
            <a:ext cx="303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21675070-C2AB-4680-97B4-0F90BBE79B49}" type="slidenum">
              <a:rPr lang="ru-RU" sz="1700">
                <a:solidFill>
                  <a:srgbClr val="989898"/>
                </a:solidFill>
                <a:latin typeface="Calibri" pitchFamily="34" charset="0"/>
              </a:rPr>
              <a:pPr algn="r" eaLnBrk="1" hangingPunct="1"/>
              <a:t>52</a:t>
            </a:fld>
            <a:endParaRPr lang="ru-RU" sz="1700">
              <a:solidFill>
                <a:srgbClr val="989898"/>
              </a:solidFill>
              <a:latin typeface="Calibri" pitchFamily="34" charset="0"/>
            </a:endParaRPr>
          </a:p>
        </p:txBody>
      </p:sp>
      <p:pic>
        <p:nvPicPr>
          <p:cNvPr id="23559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9752" y="3436640"/>
            <a:ext cx="11684173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2020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году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 первоклассников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были обеспечены школьно-письменными товарами, ранцами.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Волонтерский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клуб «Движение » организовал  в 2020 году поздравление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семей района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вручил 38  сладких подарков детям от Деда Мороза.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7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029891"/>
          </a:xfrm>
        </p:spPr>
        <p:txBody>
          <a:bodyPr/>
          <a:lstStyle/>
          <a:p>
            <a:pPr eaLnBrk="1" hangingPunct="1"/>
            <a:r>
              <a:rPr lang="ru-RU" sz="4400" b="1" dirty="0" smtClean="0"/>
              <a:t>Общественные организации</a:t>
            </a:r>
            <a:endParaRPr lang="ru-RU" sz="4400" b="1" dirty="0"/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E2CDE74-53CD-4741-8B1A-1D27FB011DA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560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2238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25610" name="Объект 13"/>
          <p:cNvSpPr>
            <a:spLocks noGrp="1"/>
          </p:cNvSpPr>
          <p:nvPr>
            <p:ph sz="half" idx="1"/>
          </p:nvPr>
        </p:nvSpPr>
        <p:spPr>
          <a:xfrm>
            <a:off x="-10468" y="1789667"/>
            <a:ext cx="7701705" cy="6192293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dirty="0" smtClean="0"/>
              <a:t>       </a:t>
            </a:r>
            <a:r>
              <a:rPr lang="ru-RU" sz="3000" u="sng" dirty="0" smtClean="0"/>
              <a:t>Общественные организации района:</a:t>
            </a:r>
            <a:endParaRPr lang="ru-RU" sz="3000" u="sng" dirty="0"/>
          </a:p>
          <a:p>
            <a:r>
              <a:rPr lang="ru-RU" sz="2400" dirty="0" smtClean="0"/>
              <a:t>Совет </a:t>
            </a:r>
            <a:r>
              <a:rPr lang="ru-RU" sz="2400" dirty="0"/>
              <a:t>ветеранов, </a:t>
            </a:r>
          </a:p>
          <a:p>
            <a:r>
              <a:rPr lang="ru-RU" sz="2400" dirty="0" smtClean="0"/>
              <a:t>местное </a:t>
            </a:r>
            <a:r>
              <a:rPr lang="ru-RU" sz="2400" dirty="0"/>
              <a:t>отделение региональной общественной организации инвалидов, </a:t>
            </a:r>
          </a:p>
          <a:p>
            <a:r>
              <a:rPr lang="ru-RU" sz="2400" dirty="0" smtClean="0"/>
              <a:t>местное </a:t>
            </a:r>
            <a:r>
              <a:rPr lang="ru-RU" sz="2400" dirty="0"/>
              <a:t>отделение общественной организации ветеранов - жителей блокадного Ленинграда, </a:t>
            </a:r>
          </a:p>
          <a:p>
            <a:r>
              <a:rPr lang="ru-RU" sz="2400" dirty="0" smtClean="0"/>
              <a:t>местное </a:t>
            </a:r>
            <a:r>
              <a:rPr lang="ru-RU" sz="2400" dirty="0"/>
              <a:t>отделение общественной организация жертв политических репрессий, </a:t>
            </a:r>
          </a:p>
          <a:p>
            <a:r>
              <a:rPr lang="ru-RU" sz="2400" dirty="0" smtClean="0"/>
              <a:t>местное </a:t>
            </a:r>
            <a:r>
              <a:rPr lang="ru-RU" sz="2400" dirty="0"/>
              <a:t>отделение общественной организации бывших несовершеннолетних узников концлагерей, </a:t>
            </a:r>
          </a:p>
          <a:p>
            <a:r>
              <a:rPr lang="ru-RU" sz="2400" dirty="0" smtClean="0"/>
              <a:t>местное </a:t>
            </a:r>
            <a:r>
              <a:rPr lang="ru-RU" sz="2400" dirty="0"/>
              <a:t>отделение регионально общественной организации «Союз Чернобыль Москвы», </a:t>
            </a:r>
          </a:p>
          <a:p>
            <a:r>
              <a:rPr lang="ru-RU" sz="2400" dirty="0" smtClean="0"/>
              <a:t>местные </a:t>
            </a:r>
            <a:r>
              <a:rPr lang="ru-RU" sz="2400" dirty="0"/>
              <a:t>отделения Московских обществ глухих и слепых, </a:t>
            </a:r>
          </a:p>
          <a:p>
            <a:r>
              <a:rPr lang="ru-RU" sz="2400" dirty="0" smtClean="0"/>
              <a:t>общественное объединение семей льготных категорий «Моя семья».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51" y="5517521"/>
            <a:ext cx="5305474" cy="298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580" y="1683314"/>
            <a:ext cx="5439415" cy="3599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7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ЦЕНТР ДОСУГА И СПОРТА «ОЛИМП»</a:t>
            </a: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33802" name="Объект 2"/>
          <p:cNvSpPr>
            <a:spLocks noGrp="1"/>
          </p:cNvSpPr>
          <p:nvPr>
            <p:ph sz="half" idx="1"/>
          </p:nvPr>
        </p:nvSpPr>
        <p:spPr>
          <a:xfrm>
            <a:off x="96837" y="3004592"/>
            <a:ext cx="5976664" cy="3714079"/>
          </a:xfrm>
        </p:spPr>
        <p:txBody>
          <a:bodyPr/>
          <a:lstStyle/>
          <a:p>
            <a:r>
              <a:rPr lang="ru-RU" sz="2800" dirty="0"/>
              <a:t>В течение </a:t>
            </a:r>
            <a:r>
              <a:rPr lang="ru-RU" sz="2800" b="1" dirty="0" smtClean="0"/>
              <a:t>2020 </a:t>
            </a:r>
            <a:r>
              <a:rPr lang="ru-RU" sz="2800" dirty="0"/>
              <a:t>года в учреждении действовало </a:t>
            </a:r>
            <a:r>
              <a:rPr lang="ru-RU" sz="2800" b="1" dirty="0"/>
              <a:t>17</a:t>
            </a:r>
            <a:r>
              <a:rPr lang="ru-RU" sz="2800" dirty="0"/>
              <a:t> досуговых и </a:t>
            </a:r>
            <a:r>
              <a:rPr lang="ru-RU" sz="2800" b="1" dirty="0"/>
              <a:t>13</a:t>
            </a:r>
            <a:r>
              <a:rPr lang="ru-RU" sz="2800" dirty="0"/>
              <a:t> спортивных формирований, деятельность которых направлена на разновозрастное население от 1,5 и старше 80 лет.</a:t>
            </a:r>
          </a:p>
          <a:p>
            <a:r>
              <a:rPr lang="ru-RU" sz="2800" dirty="0"/>
              <a:t>Общее количество постоянно занимающихся в клубах и секциях составило более </a:t>
            </a:r>
            <a:r>
              <a:rPr lang="ru-RU" sz="2800" b="1" dirty="0" smtClean="0"/>
              <a:t>679 </a:t>
            </a:r>
            <a:r>
              <a:rPr lang="ru-RU" sz="2800" b="1" dirty="0"/>
              <a:t>человек.</a:t>
            </a:r>
          </a:p>
          <a:p>
            <a:pPr marL="0" indent="0" algn="ctr" eaLnBrk="1" hangingPunct="1">
              <a:buNone/>
            </a:pPr>
            <a:endParaRPr lang="ru-RU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375" y="1708448"/>
            <a:ext cx="5217405" cy="3556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15" y="5706075"/>
            <a:ext cx="5330683" cy="2998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326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ЦЕНТР ДОСУГА И СПОРТА «ОЛИМП»</a:t>
            </a: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532" t="13601" r="27337" b="16401"/>
          <a:stretch/>
        </p:blipFill>
        <p:spPr>
          <a:xfrm>
            <a:off x="1568450" y="1776736"/>
            <a:ext cx="8619347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ПОЗДРАВЛЕНИЯ ВЕТЕРАНОВ С ДНЕМ ПОБЕДЫ</a:t>
            </a:r>
            <a:endParaRPr lang="ru-RU" sz="4000" b="1" dirty="0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70" y="1792262"/>
            <a:ext cx="5253611" cy="2955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872" y="4980558"/>
            <a:ext cx="6378576" cy="3587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4690" t="12413" r="35868"/>
          <a:stretch/>
        </p:blipFill>
        <p:spPr>
          <a:xfrm>
            <a:off x="8950672" y="2212504"/>
            <a:ext cx="3312666" cy="55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9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АКЦИЯ «ГОРСТЬ ЗЕМЛИ»</a:t>
            </a:r>
            <a:endParaRPr lang="ru-RU" sz="4000" b="1" dirty="0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80" y="1919918"/>
            <a:ext cx="9895299" cy="65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АКЦИЯ «МОИ СОСЕДИ»</a:t>
            </a:r>
            <a:endParaRPr lang="ru-RU" sz="4000" b="1" dirty="0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00" y="1708448"/>
            <a:ext cx="6210300" cy="4013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65" y="4516760"/>
            <a:ext cx="5740896" cy="43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ВОЗЛОЖЕНИЯ ЦВЕТОВ</a:t>
            </a:r>
            <a:endParaRPr lang="ru-RU" sz="4000" b="1" dirty="0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00" y="1712118"/>
            <a:ext cx="7123286" cy="4748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89" y="4732784"/>
            <a:ext cx="5782521" cy="40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7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50875" y="555625"/>
            <a:ext cx="11703050" cy="1460500"/>
          </a:xfrm>
        </p:spPr>
        <p:txBody>
          <a:bodyPr/>
          <a:lstStyle/>
          <a:p>
            <a:r>
              <a:rPr lang="ru-RU" sz="4400" b="1" dirty="0"/>
              <a:t>Работы по установке </a:t>
            </a:r>
            <a:r>
              <a:rPr lang="en-US" sz="4400" b="1" dirty="0" smtClean="0"/>
              <a:t>39</a:t>
            </a:r>
            <a:r>
              <a:rPr lang="ru-RU" sz="4400" b="1" dirty="0" smtClean="0"/>
              <a:t> опор </a:t>
            </a:r>
            <a:r>
              <a:rPr lang="ru-RU" sz="4400" b="1" dirty="0"/>
              <a:t>наружного освещения по следующим адресам:</a:t>
            </a: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26988" y="0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44450" y="420688"/>
            <a:ext cx="9375775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 flipV="1">
            <a:off x="34926" y="127158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2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820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4"/>
          <p:cNvSpPr txBox="1">
            <a:spLocks/>
          </p:cNvSpPr>
          <p:nvPr/>
        </p:nvSpPr>
        <p:spPr>
          <a:xfrm>
            <a:off x="407988" y="9040813"/>
            <a:ext cx="1125860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811691" y="2149475"/>
            <a:ext cx="5543995" cy="5708174"/>
          </a:xfrm>
        </p:spPr>
        <p:txBody>
          <a:bodyPr/>
          <a:lstStyle/>
          <a:p>
            <a:endParaRPr lang="ru-RU" sz="28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46416" y="2149475"/>
            <a:ext cx="583264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3848" y="2969611"/>
            <a:ext cx="92170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- пр. Шокальского 6а-10 – 14 опор</a:t>
            </a:r>
          </a:p>
          <a:p>
            <a:r>
              <a:rPr lang="ru-RU" sz="4000" dirty="0"/>
              <a:t>- Ясный пр., д.1 – </a:t>
            </a:r>
            <a:r>
              <a:rPr lang="ru-RU" sz="4000" dirty="0" smtClean="0"/>
              <a:t>6</a:t>
            </a:r>
            <a:r>
              <a:rPr lang="en-US" sz="4000" dirty="0" smtClean="0"/>
              <a:t> </a:t>
            </a:r>
            <a:r>
              <a:rPr lang="ru-RU" sz="4000" dirty="0" smtClean="0"/>
              <a:t>шт.</a:t>
            </a:r>
            <a:endParaRPr lang="ru-RU" sz="4000" dirty="0"/>
          </a:p>
          <a:p>
            <a:r>
              <a:rPr lang="ru-RU" sz="4000" dirty="0"/>
              <a:t>- Ясный пр., д.5А – </a:t>
            </a:r>
            <a:r>
              <a:rPr lang="ru-RU" sz="4000" dirty="0" smtClean="0"/>
              <a:t>2 шт.</a:t>
            </a:r>
            <a:endParaRPr lang="ru-RU" sz="4000" dirty="0"/>
          </a:p>
          <a:p>
            <a:r>
              <a:rPr lang="ru-RU" sz="4000" dirty="0"/>
              <a:t>- Ясный пр., д.13 – </a:t>
            </a:r>
            <a:r>
              <a:rPr lang="ru-RU" sz="4000" dirty="0" smtClean="0"/>
              <a:t>7 шт.</a:t>
            </a:r>
            <a:endParaRPr lang="ru-RU" sz="4000" dirty="0"/>
          </a:p>
          <a:p>
            <a:r>
              <a:rPr lang="ru-RU" sz="4000" dirty="0"/>
              <a:t>- Дежнева пр., д.38 – </a:t>
            </a:r>
            <a:r>
              <a:rPr lang="ru-RU" sz="4000" dirty="0" smtClean="0"/>
              <a:t>3 шт.</a:t>
            </a:r>
            <a:endParaRPr lang="ru-RU" sz="4000" dirty="0"/>
          </a:p>
          <a:p>
            <a:r>
              <a:rPr lang="ru-RU" sz="4000" dirty="0"/>
              <a:t>- Полярная ул., д.15, к.3 </a:t>
            </a:r>
            <a:r>
              <a:rPr lang="ru-RU" sz="4000" dirty="0" smtClean="0"/>
              <a:t>– 7 шт.</a:t>
            </a:r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46808" y="7575399"/>
            <a:ext cx="115992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2021 год запланирована </a:t>
            </a:r>
            <a:r>
              <a:rPr lang="ru-RU" b="1" dirty="0"/>
              <a:t>установка 83 </a:t>
            </a:r>
            <a:r>
              <a:rPr lang="ru-RU" b="1" dirty="0" smtClean="0"/>
              <a:t>опор </a:t>
            </a:r>
            <a:r>
              <a:rPr lang="ru-RU" b="1" dirty="0"/>
              <a:t>наружного освещения</a:t>
            </a:r>
          </a:p>
        </p:txBody>
      </p:sp>
    </p:spTree>
    <p:extLst>
      <p:ext uri="{BB962C8B-B14F-4D97-AF65-F5344CB8AC3E}">
        <p14:creationId xmlns:p14="http://schemas.microsoft.com/office/powerpoint/2010/main" val="372247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МЕМОРИАЛЬНО-ПАТРОНАТНЫЕ АКЦИИ</a:t>
            </a:r>
            <a:endParaRPr lang="ru-RU" sz="4000" b="1" dirty="0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20" y="4037715"/>
            <a:ext cx="6091838" cy="45688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5" y="1636440"/>
            <a:ext cx="5902333" cy="35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БОЛЬШОЙ ЭТНОГРАФИЧЕСКИЙ ДИКТАНТ</a:t>
            </a:r>
            <a:endParaRPr lang="ru-RU" sz="4000" b="1" dirty="0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13" y="1725811"/>
            <a:ext cx="10009717" cy="75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АКЦИЯ «РОССИЯ ПРОТИВ ТЕРРОРИЗМА!»</a:t>
            </a:r>
            <a:endParaRPr lang="ru-RU" sz="4000" b="1" dirty="0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0" name="Рисунок 9" descr="C:\Users\KovenkovaLV\Downloads\IMG-20200903-WA00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58" y="1708448"/>
            <a:ext cx="6840760" cy="445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KovenkovaLV\Downloads\Screenshot_20200903_1621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83" y="5033113"/>
            <a:ext cx="6497853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80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69924" y="227012"/>
            <a:ext cx="11703050" cy="1625600"/>
          </a:xfrm>
        </p:spPr>
        <p:txBody>
          <a:bodyPr/>
          <a:lstStyle/>
          <a:p>
            <a:pPr eaLnBrk="1" hangingPunct="1"/>
            <a:r>
              <a:rPr lang="ru-RU" sz="4000" b="1" dirty="0"/>
              <a:t>Организация физкультурно-оздоровительной </a:t>
            </a:r>
            <a:br>
              <a:rPr lang="ru-RU" sz="4000" b="1" dirty="0"/>
            </a:br>
            <a:r>
              <a:rPr lang="ru-RU" sz="4000" b="1" dirty="0"/>
              <a:t>и спортивной работы с населением 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11999108" cy="6436925"/>
          </a:xfrm>
        </p:spPr>
        <p:txBody>
          <a:bodyPr/>
          <a:lstStyle/>
          <a:p>
            <a:r>
              <a:rPr lang="ru-RU" b="1" dirty="0"/>
              <a:t>На территории района Южное Медведково расположено 107 </a:t>
            </a:r>
            <a:r>
              <a:rPr lang="ru-RU" b="1" dirty="0" smtClean="0"/>
              <a:t>спортсооружений</a:t>
            </a:r>
          </a:p>
          <a:p>
            <a:r>
              <a:rPr lang="ru-RU" dirty="0" smtClean="0"/>
              <a:t>в </a:t>
            </a:r>
            <a:r>
              <a:rPr lang="ru-RU" dirty="0"/>
              <a:t>том числе </a:t>
            </a:r>
            <a:r>
              <a:rPr lang="ru-RU" b="1" dirty="0"/>
              <a:t>14</a:t>
            </a:r>
            <a:r>
              <a:rPr lang="ru-RU" dirty="0"/>
              <a:t> дворовых спортивных площадок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b="1" dirty="0"/>
              <a:t>21 </a:t>
            </a:r>
            <a:r>
              <a:rPr lang="ru-RU" dirty="0"/>
              <a:t>спортивных залов, </a:t>
            </a:r>
            <a:endParaRPr lang="ru-RU" dirty="0" smtClean="0"/>
          </a:p>
          <a:p>
            <a:r>
              <a:rPr lang="ru-RU" b="1" dirty="0" smtClean="0"/>
              <a:t>53</a:t>
            </a:r>
            <a:r>
              <a:rPr lang="ru-RU" dirty="0" smtClean="0"/>
              <a:t> </a:t>
            </a:r>
            <a:r>
              <a:rPr lang="ru-RU" dirty="0"/>
              <a:t>плоскостных спортивных сооружений на территории образовательных учреждений.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1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69924" y="227012"/>
            <a:ext cx="11703050" cy="1625600"/>
          </a:xfrm>
        </p:spPr>
        <p:txBody>
          <a:bodyPr/>
          <a:lstStyle/>
          <a:p>
            <a:pPr eaLnBrk="1" hangingPunct="1"/>
            <a:r>
              <a:rPr lang="ru-RU" sz="4800" b="1" dirty="0"/>
              <a:t>«Спортивная школа № 2» Москомспорта» </a:t>
            </a:r>
            <a:endParaRPr lang="ru-RU" sz="2800" b="1" dirty="0"/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36" y="1885939"/>
            <a:ext cx="6689518" cy="3006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4" y="5308848"/>
            <a:ext cx="6764767" cy="2327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07" y="5164832"/>
            <a:ext cx="4583567" cy="2723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8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ЦЕНТР ДОСУГА И СПОРТА «ОЛИМП»</a:t>
            </a: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8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49" y="5396062"/>
            <a:ext cx="4718413" cy="3538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4849" y="5452864"/>
            <a:ext cx="65024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8" y="2851169"/>
            <a:ext cx="5743575" cy="4314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92" y="1807918"/>
            <a:ext cx="3590925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0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Организация физкультурно-оздоровительной </a:t>
            </a:r>
            <a:br>
              <a:rPr lang="ru-RU" sz="4000" b="1" dirty="0"/>
            </a:br>
            <a:r>
              <a:rPr lang="ru-RU" sz="4000" b="1" dirty="0"/>
              <a:t>и спортивной работы с населением </a:t>
            </a: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849" y="5452864"/>
            <a:ext cx="65024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2010490"/>
            <a:ext cx="4940534" cy="370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77" y="2093306"/>
            <a:ext cx="5348287" cy="3567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06" y="5852377"/>
            <a:ext cx="4699024" cy="3455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45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69924" y="227012"/>
            <a:ext cx="11703050" cy="1625600"/>
          </a:xfrm>
        </p:spPr>
        <p:txBody>
          <a:bodyPr/>
          <a:lstStyle/>
          <a:p>
            <a:pPr eaLnBrk="1" hangingPunct="1"/>
            <a:r>
              <a:rPr lang="ru-RU" sz="4000" b="1" dirty="0"/>
              <a:t>Организация физкультурно-оздоровительной </a:t>
            </a:r>
            <a:br>
              <a:rPr lang="ru-RU" sz="4000" b="1" dirty="0"/>
            </a:br>
            <a:r>
              <a:rPr lang="ru-RU" sz="4000" b="1" dirty="0"/>
              <a:t>и спортивной работы с населением 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36874" name="Объект 2"/>
          <p:cNvSpPr>
            <a:spLocks noGrp="1"/>
          </p:cNvSpPr>
          <p:nvPr>
            <p:ph sz="half" idx="1"/>
          </p:nvPr>
        </p:nvSpPr>
        <p:spPr>
          <a:xfrm>
            <a:off x="407988" y="1492424"/>
            <a:ext cx="12241360" cy="3006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he times"/>
              </a:rPr>
              <a:t>В </a:t>
            </a:r>
            <a:r>
              <a:rPr lang="ru-RU" sz="2400" dirty="0">
                <a:latin typeface="The times"/>
              </a:rPr>
              <a:t>районе расположено </a:t>
            </a:r>
            <a:endParaRPr lang="ru-RU" sz="2400" dirty="0" smtClean="0">
              <a:latin typeface="The times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he times"/>
              </a:rPr>
              <a:t>6 </a:t>
            </a:r>
            <a:r>
              <a:rPr lang="ru-RU" sz="2400" dirty="0">
                <a:latin typeface="The times"/>
              </a:rPr>
              <a:t>открытых спортивных площадок (тренажерных комплексов) </a:t>
            </a:r>
            <a:endParaRPr lang="ru-RU" sz="2400" dirty="0" smtClean="0">
              <a:latin typeface="The times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he times"/>
              </a:rPr>
              <a:t>для </a:t>
            </a:r>
            <a:r>
              <a:rPr lang="ru-RU" sz="2400" dirty="0">
                <a:latin typeface="The times"/>
              </a:rPr>
              <a:t>людей с ограниченными возможностями</a:t>
            </a:r>
          </a:p>
        </p:txBody>
      </p:sp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9" y="2929254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94" y="2932584"/>
            <a:ext cx="4964112" cy="3723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14" y="6515976"/>
            <a:ext cx="5904656" cy="301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69924" y="271464"/>
            <a:ext cx="11703050" cy="1625600"/>
          </a:xfrm>
        </p:spPr>
        <p:txBody>
          <a:bodyPr/>
          <a:lstStyle/>
          <a:p>
            <a:pPr eaLnBrk="1" hangingPunct="1"/>
            <a:r>
              <a:rPr lang="ru-RU" sz="6600" b="1" dirty="0"/>
              <a:t>КАТКИ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6" y="1591463"/>
            <a:ext cx="4572471" cy="3429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25278" t="17284" r="25000" b="16214"/>
          <a:stretch/>
        </p:blipFill>
        <p:spPr>
          <a:xfrm>
            <a:off x="6867511" y="1564432"/>
            <a:ext cx="4594253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8" y="5239854"/>
            <a:ext cx="4739779" cy="3554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16" y="5239854"/>
            <a:ext cx="4562648" cy="3421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9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69924" y="408782"/>
            <a:ext cx="11703050" cy="1625600"/>
          </a:xfrm>
        </p:spPr>
        <p:txBody>
          <a:bodyPr/>
          <a:lstStyle/>
          <a:p>
            <a:pPr eaLnBrk="1" hangingPunct="1"/>
            <a:r>
              <a:rPr lang="ru-RU" sz="4400" b="1" dirty="0"/>
              <a:t>Физкультурно-оздоровительный комплекс по адресу: пр. Шокальского, 9-11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56" y="2572544"/>
            <a:ext cx="7422530" cy="5568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16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4" y="-61693"/>
            <a:ext cx="13100721" cy="1050062"/>
          </a:xfrm>
        </p:spPr>
        <p:txBody>
          <a:bodyPr rtlCol="0">
            <a:noAutofit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6000" b="1" dirty="0"/>
              <a:t>Содержание и уборка территории</a:t>
            </a:r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770932" y="1830979"/>
            <a:ext cx="6379539" cy="6681571"/>
          </a:xfrm>
        </p:spPr>
        <p:txBody>
          <a:bodyPr/>
          <a:lstStyle/>
          <a:p>
            <a:pPr marL="0" indent="0" eaLnBrk="1" hangingPunct="1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 В </a:t>
            </a:r>
            <a:r>
              <a:rPr lang="ru-RU" sz="2800" dirty="0">
                <a:latin typeface="+mj-lt"/>
                <a:ea typeface="+mj-ea"/>
                <a:cs typeface="+mj-cs"/>
              </a:rPr>
              <a:t>районе Южное Медведково </a:t>
            </a:r>
            <a:endParaRPr lang="ru-RU" sz="2800" dirty="0" smtClean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800" b="1" dirty="0" smtClean="0">
                <a:latin typeface="+mj-lt"/>
                <a:ea typeface="+mj-ea"/>
                <a:cs typeface="+mj-cs"/>
              </a:rPr>
              <a:t>168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дворовых территорий, </a:t>
            </a:r>
          </a:p>
          <a:p>
            <a:pPr marL="0" indent="0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общей </a:t>
            </a:r>
            <a:r>
              <a:rPr lang="ru-RU" sz="2800" dirty="0">
                <a:latin typeface="+mj-lt"/>
                <a:ea typeface="+mj-ea"/>
                <a:cs typeface="+mj-cs"/>
              </a:rPr>
              <a:t>площадью свыше </a:t>
            </a:r>
            <a:r>
              <a:rPr lang="ru-RU" sz="2800" b="1" dirty="0">
                <a:latin typeface="+mj-lt"/>
                <a:ea typeface="+mj-ea"/>
                <a:cs typeface="+mj-cs"/>
              </a:rPr>
              <a:t>1 млн. </a:t>
            </a:r>
            <a:r>
              <a:rPr lang="ru-RU" sz="2800" b="1" dirty="0" err="1" smtClean="0">
                <a:latin typeface="+mj-lt"/>
                <a:ea typeface="+mj-ea"/>
                <a:cs typeface="+mj-cs"/>
              </a:rPr>
              <a:t>кв.м</a:t>
            </a:r>
            <a:r>
              <a:rPr lang="ru-RU" sz="2800" dirty="0">
                <a:latin typeface="+mj-lt"/>
                <a:ea typeface="+mj-ea"/>
                <a:cs typeface="+mj-cs"/>
              </a:rPr>
              <a:t>, из них </a:t>
            </a:r>
            <a:r>
              <a:rPr lang="ru-RU" sz="2800" b="1" dirty="0">
                <a:latin typeface="+mj-lt"/>
                <a:ea typeface="+mj-ea"/>
                <a:cs typeface="+mj-cs"/>
              </a:rPr>
              <a:t>125</a:t>
            </a:r>
            <a:r>
              <a:rPr lang="ru-RU" sz="2800" dirty="0">
                <a:latin typeface="+mj-lt"/>
                <a:ea typeface="+mj-ea"/>
                <a:cs typeface="+mj-cs"/>
              </a:rPr>
              <a:t> дворовых территорий убирается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механизированным </a:t>
            </a:r>
            <a:r>
              <a:rPr lang="ru-RU" sz="2800" dirty="0">
                <a:latin typeface="+mj-lt"/>
                <a:ea typeface="+mj-ea"/>
                <a:cs typeface="+mj-cs"/>
              </a:rPr>
              <a:t>способом</a:t>
            </a:r>
          </a:p>
          <a:p>
            <a:pPr marL="0" indent="0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   На </a:t>
            </a:r>
            <a:r>
              <a:rPr lang="ru-RU" sz="2800" dirty="0">
                <a:latin typeface="+mj-lt"/>
                <a:ea typeface="+mj-ea"/>
                <a:cs typeface="+mj-cs"/>
              </a:rPr>
              <a:t>балансе ГБУ «Жилищник района Южное Медведково» находится:</a:t>
            </a:r>
          </a:p>
          <a:p>
            <a:pPr marL="0" indent="0">
              <a:buNone/>
            </a:pPr>
            <a:r>
              <a:rPr lang="ru-RU" sz="2800" b="1" dirty="0">
                <a:latin typeface="+mj-lt"/>
                <a:ea typeface="+mj-ea"/>
                <a:cs typeface="+mj-cs"/>
              </a:rPr>
              <a:t>-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14 </a:t>
            </a:r>
            <a:r>
              <a:rPr lang="ru-RU" sz="2800" dirty="0">
                <a:latin typeface="+mj-lt"/>
                <a:ea typeface="+mj-ea"/>
                <a:cs typeface="+mj-cs"/>
              </a:rPr>
              <a:t>объектов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дорожного хозяйства</a:t>
            </a:r>
          </a:p>
          <a:p>
            <a:pPr marL="0" indent="0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общей площадью – 1 036 тыс. 033,38 </a:t>
            </a:r>
            <a:r>
              <a:rPr lang="ru-RU" sz="2800" dirty="0" err="1">
                <a:latin typeface="+mj-lt"/>
                <a:ea typeface="+mj-ea"/>
                <a:cs typeface="+mj-cs"/>
              </a:rPr>
              <a:t>кв.м</a:t>
            </a:r>
            <a:r>
              <a:rPr lang="ru-RU" sz="2800" dirty="0">
                <a:latin typeface="+mj-lt"/>
                <a:ea typeface="+mj-ea"/>
                <a:cs typeface="+mj-cs"/>
              </a:rPr>
              <a:t>. </a:t>
            </a:r>
          </a:p>
        </p:txBody>
      </p:sp>
      <p:pic>
        <p:nvPicPr>
          <p:cNvPr id="10244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9887" y="3149072"/>
            <a:ext cx="5902325" cy="3671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1053852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57027" y="141922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Молодежная общественная палата </a:t>
            </a:r>
            <a:br>
              <a:rPr lang="ru-RU" sz="4000" b="1" dirty="0"/>
            </a:br>
            <a:r>
              <a:rPr lang="ru-RU" sz="4000" b="1" dirty="0"/>
              <a:t>района Южное Медведково </a:t>
            </a:r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49F11A10-9EF0-4576-BB44-3519A3062D6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403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48" y="1897064"/>
            <a:ext cx="9271967" cy="521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98675" y="7207488"/>
            <a:ext cx="65024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В районе Южное Медведково осуществляет свою деятельность Молодежная палата, включающая в себя </a:t>
            </a:r>
            <a:r>
              <a:rPr lang="ru-RU" b="1" dirty="0" smtClean="0"/>
              <a:t>6 </a:t>
            </a:r>
            <a:r>
              <a:rPr lang="ru-RU" dirty="0"/>
              <a:t>основных членов, </a:t>
            </a:r>
            <a:r>
              <a:rPr lang="ru-RU" b="1" dirty="0" smtClean="0"/>
              <a:t>3</a:t>
            </a:r>
            <a:r>
              <a:rPr lang="ru-RU" dirty="0" smtClean="0"/>
              <a:t> </a:t>
            </a:r>
            <a:r>
              <a:rPr lang="ru-RU" dirty="0"/>
              <a:t>резервистов и </a:t>
            </a:r>
            <a:r>
              <a:rPr lang="ru-RU" b="1" dirty="0" smtClean="0"/>
              <a:t>20 </a:t>
            </a:r>
            <a:r>
              <a:rPr lang="ru-RU" dirty="0"/>
              <a:t>активистов</a:t>
            </a:r>
          </a:p>
        </p:txBody>
      </p:sp>
    </p:spTree>
    <p:extLst>
      <p:ext uri="{BB962C8B-B14F-4D97-AF65-F5344CB8AC3E}">
        <p14:creationId xmlns:p14="http://schemas.microsoft.com/office/powerpoint/2010/main" val="60060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А</a:t>
            </a:r>
            <a:r>
              <a:rPr lang="ru-RU" sz="4000" b="1" dirty="0" smtClean="0"/>
              <a:t>ктивное </a:t>
            </a:r>
            <a:r>
              <a:rPr lang="ru-RU" sz="4000" b="1" dirty="0"/>
              <a:t>участие в мероприятиях района и округа </a:t>
            </a:r>
            <a:endParaRPr lang="ru-RU" sz="4000" b="1" dirty="0" smtClean="0"/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49F11A10-9EF0-4576-BB44-3519A3062D6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403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44" y="1565709"/>
            <a:ext cx="6692546" cy="5019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6"/>
          <a:stretch/>
        </p:blipFill>
        <p:spPr>
          <a:xfrm>
            <a:off x="818017" y="4581771"/>
            <a:ext cx="6548479" cy="40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РАБОТА МОЛОДЕЖНОЙ ПАЛАТЫ В СОЦ. СЕТЯХ</a:t>
            </a:r>
            <a:endParaRPr lang="ru-RU" sz="4000" b="1" dirty="0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6" b="12348"/>
          <a:stretch/>
        </p:blipFill>
        <p:spPr>
          <a:xfrm>
            <a:off x="1821880" y="1682280"/>
            <a:ext cx="4501662" cy="72728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8" b="11099"/>
          <a:stretch/>
        </p:blipFill>
        <p:spPr>
          <a:xfrm>
            <a:off x="6718424" y="1492424"/>
            <a:ext cx="4501662" cy="722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Комиссия по делам несовершеннолетних </a:t>
            </a:r>
            <a:br>
              <a:rPr lang="ru-RU" sz="4000" b="1" dirty="0" smtClean="0"/>
            </a:br>
            <a:r>
              <a:rPr lang="ru-RU" sz="4000" b="1" dirty="0" smtClean="0"/>
              <a:t>и защите их прав 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BF79E2A-5069-4AC1-A655-1BB6EE77E25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506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45067" name="Объект 2"/>
          <p:cNvSpPr>
            <a:spLocks noGrp="1"/>
          </p:cNvSpPr>
          <p:nvPr>
            <p:ph sz="half" idx="1"/>
          </p:nvPr>
        </p:nvSpPr>
        <p:spPr>
          <a:xfrm>
            <a:off x="117052" y="1951038"/>
            <a:ext cx="8201447" cy="313492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За </a:t>
            </a:r>
            <a:r>
              <a:rPr lang="ru-RU" sz="3200" b="1" dirty="0" smtClean="0"/>
              <a:t>2020</a:t>
            </a:r>
            <a:r>
              <a:rPr lang="ru-RU" sz="3200" dirty="0" smtClean="0"/>
              <a:t>год </a:t>
            </a:r>
            <a:r>
              <a:rPr lang="ru-RU" sz="3200" dirty="0"/>
              <a:t>Комиссией проведено </a:t>
            </a:r>
            <a:r>
              <a:rPr lang="ru-RU" sz="3200" b="1" dirty="0" smtClean="0"/>
              <a:t>26</a:t>
            </a:r>
            <a:r>
              <a:rPr lang="ru-RU" sz="3200" dirty="0" smtClean="0"/>
              <a:t> </a:t>
            </a:r>
            <a:r>
              <a:rPr lang="ru-RU" sz="3200" dirty="0"/>
              <a:t>заседаний, на которых рассмотрено </a:t>
            </a:r>
            <a:r>
              <a:rPr lang="ru-RU" sz="3200" b="1" dirty="0" smtClean="0"/>
              <a:t>562 </a:t>
            </a:r>
            <a:r>
              <a:rPr lang="ru-RU" sz="3200" dirty="0" smtClean="0"/>
              <a:t>вопроса, </a:t>
            </a:r>
            <a:r>
              <a:rPr lang="ru-RU" sz="3200" dirty="0"/>
              <a:t>из которых </a:t>
            </a:r>
            <a:r>
              <a:rPr lang="ru-RU" sz="3200" b="1" dirty="0" smtClean="0"/>
              <a:t>161 </a:t>
            </a:r>
            <a:r>
              <a:rPr lang="ru-RU" sz="3200" dirty="0"/>
              <a:t>протоколов об административных правонарушениях.</a:t>
            </a:r>
          </a:p>
          <a:p>
            <a:pPr marL="0" indent="0" algn="ctr">
              <a:buNone/>
            </a:pPr>
            <a:r>
              <a:rPr lang="ru-RU" sz="3200" dirty="0"/>
              <a:t>   В </a:t>
            </a:r>
            <a:r>
              <a:rPr lang="ru-RU" sz="3200" b="1" dirty="0" smtClean="0"/>
              <a:t>2020</a:t>
            </a:r>
            <a:r>
              <a:rPr lang="ru-RU" sz="3200" dirty="0" smtClean="0"/>
              <a:t> </a:t>
            </a:r>
            <a:r>
              <a:rPr lang="ru-RU" sz="3200" dirty="0"/>
              <a:t>году на учете в Комиссии состояло </a:t>
            </a:r>
          </a:p>
          <a:p>
            <a:pPr marL="0" indent="0" algn="ctr">
              <a:buNone/>
            </a:pPr>
            <a:r>
              <a:rPr lang="ru-RU" sz="3200" b="1" dirty="0" smtClean="0"/>
              <a:t>52</a:t>
            </a:r>
            <a:r>
              <a:rPr lang="ru-RU" sz="3200" dirty="0" smtClean="0"/>
              <a:t> </a:t>
            </a:r>
            <a:r>
              <a:rPr lang="ru-RU" sz="3200" dirty="0"/>
              <a:t>несовершеннолетних, </a:t>
            </a:r>
            <a:r>
              <a:rPr lang="ru-RU" sz="3200" b="1" dirty="0" smtClean="0"/>
              <a:t>18</a:t>
            </a:r>
            <a:r>
              <a:rPr lang="ru-RU" sz="3200" dirty="0" smtClean="0"/>
              <a:t> </a:t>
            </a:r>
            <a:r>
              <a:rPr lang="ru-RU" sz="3200" dirty="0"/>
              <a:t>семьи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621" y="2259644"/>
            <a:ext cx="3602808" cy="4803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14" y="5271097"/>
            <a:ext cx="3249329" cy="4332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9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Комиссия по делам несовершеннолетних </a:t>
            </a:r>
            <a:br>
              <a:rPr lang="ru-RU" sz="4000" b="1" dirty="0" smtClean="0"/>
            </a:br>
            <a:r>
              <a:rPr lang="ru-RU" sz="4000" b="1" dirty="0" smtClean="0"/>
              <a:t>и защите их прав 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BF79E2A-5069-4AC1-A655-1BB6EE77E25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506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130" y="5450749"/>
            <a:ext cx="4602957" cy="3452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130" y="1931282"/>
            <a:ext cx="4623129" cy="3467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22" y="1893077"/>
            <a:ext cx="5296508" cy="7062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79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856" y="502987"/>
            <a:ext cx="10944147" cy="1700783"/>
          </a:xfrm>
        </p:spPr>
        <p:txBody>
          <a:bodyPr/>
          <a:lstStyle/>
          <a:p>
            <a:r>
              <a:rPr lang="ru-RU" sz="4000" b="1" dirty="0"/>
              <a:t>ПОДГОТОВКА И ПРОВЕДЕНИЕ ПРИЗЫВА ГРАЖДАН НА ВОЕННУЮ СЛУЖБУ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3767" y="6316960"/>
            <a:ext cx="11736235" cy="2395806"/>
          </a:xfrm>
        </p:spPr>
        <p:txBody>
          <a:bodyPr/>
          <a:lstStyle/>
          <a:p>
            <a:r>
              <a:rPr lang="ru-RU" sz="3200" dirty="0"/>
              <a:t>Плановое задание на призыв и оправку граждан на военную службу выполнено в установленные сроки на </a:t>
            </a:r>
            <a:r>
              <a:rPr lang="ru-RU" sz="3200" b="1" dirty="0" smtClean="0"/>
              <a:t>98 </a:t>
            </a:r>
            <a:r>
              <a:rPr lang="ru-RU" sz="3200" b="1" dirty="0"/>
              <a:t>%. </a:t>
            </a:r>
          </a:p>
          <a:p>
            <a:r>
              <a:rPr lang="ru-RU" sz="3200" dirty="0"/>
              <a:t>призвано </a:t>
            </a:r>
            <a:r>
              <a:rPr lang="ru-RU" sz="3200" b="1" dirty="0" smtClean="0"/>
              <a:t>80</a:t>
            </a:r>
            <a:r>
              <a:rPr lang="ru-RU" sz="3200" dirty="0" smtClean="0"/>
              <a:t> </a:t>
            </a:r>
            <a:r>
              <a:rPr lang="ru-RU" sz="3200" dirty="0"/>
              <a:t>человек от установленной нормы - </a:t>
            </a:r>
            <a:r>
              <a:rPr lang="ru-RU" sz="3200" b="1" dirty="0" smtClean="0"/>
              <a:t>82</a:t>
            </a:r>
            <a:endParaRPr lang="ru-RU" sz="30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16" y="1708448"/>
            <a:ext cx="7129532" cy="4113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 rot="5400000" flipV="1">
            <a:off x="657302" y="1226816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8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6093" y="2754"/>
            <a:ext cx="9523933" cy="1100136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400" b="1" dirty="0" smtClean="0"/>
              <a:t>Информирование населения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5925" y="2500536"/>
            <a:ext cx="6912946" cy="4752528"/>
          </a:xfrm>
        </p:spPr>
        <p:txBody>
          <a:bodyPr rtlCol="0"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sz="3000" dirty="0" smtClean="0"/>
              <a:t>В </a:t>
            </a:r>
            <a:r>
              <a:rPr lang="ru-RU" sz="3000" dirty="0"/>
              <a:t>настоящее время жителей района о деятельности органов исполнительной власти  информируют окружная газета «Звездный бульвар», районная интернет-газета </a:t>
            </a:r>
            <a:r>
              <a:rPr lang="ru-RU" sz="3000" dirty="0" smtClean="0"/>
              <a:t>«Медведково</a:t>
            </a:r>
            <a:r>
              <a:rPr lang="ru-RU" sz="3000" dirty="0"/>
              <a:t>», сайт управы района Южное Медведково, в социальных сетях на страничках «</a:t>
            </a:r>
            <a:r>
              <a:rPr lang="ru-RU" sz="3000" dirty="0" err="1"/>
              <a:t>Фейсбук</a:t>
            </a:r>
            <a:r>
              <a:rPr lang="ru-RU" sz="3000" dirty="0"/>
              <a:t>» и «</a:t>
            </a:r>
            <a:r>
              <a:rPr lang="ru-RU" sz="3000" dirty="0" err="1" smtClean="0"/>
              <a:t>Вконтакте</a:t>
            </a:r>
            <a:r>
              <a:rPr lang="ru-RU" sz="3000" dirty="0" smtClean="0"/>
              <a:t>», «</a:t>
            </a:r>
            <a:r>
              <a:rPr lang="ru-RU" sz="3000" dirty="0" err="1" smtClean="0"/>
              <a:t>Инстаграм</a:t>
            </a:r>
            <a:r>
              <a:rPr lang="ru-RU" sz="3000" dirty="0" smtClean="0"/>
              <a:t>»</a:t>
            </a:r>
            <a:endParaRPr lang="en-US" sz="3000" dirty="0"/>
          </a:p>
          <a:p>
            <a:pPr>
              <a:defRPr/>
            </a:pPr>
            <a:r>
              <a:rPr lang="en-US" sz="3000" b="1" dirty="0"/>
              <a:t>41 </a:t>
            </a:r>
            <a:r>
              <a:rPr lang="ru-RU" sz="3000" dirty="0"/>
              <a:t>- </a:t>
            </a:r>
            <a:r>
              <a:rPr lang="ru-RU" sz="3000" dirty="0" smtClean="0"/>
              <a:t>информационных </a:t>
            </a:r>
            <a:r>
              <a:rPr lang="ru-RU" sz="3000" dirty="0"/>
              <a:t>стенда,</a:t>
            </a:r>
          </a:p>
          <a:p>
            <a:pPr>
              <a:defRPr/>
            </a:pPr>
            <a:r>
              <a:rPr lang="ru-RU" sz="3000" b="1" dirty="0" smtClean="0"/>
              <a:t>412</a:t>
            </a:r>
            <a:r>
              <a:rPr lang="ru-RU" sz="3000" dirty="0" smtClean="0"/>
              <a:t> </a:t>
            </a:r>
            <a:r>
              <a:rPr lang="ru-RU" sz="3000" dirty="0"/>
              <a:t>-  информационных конструкции</a:t>
            </a:r>
          </a:p>
        </p:txBody>
      </p: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697E37D-A18C-4320-84DD-099DF7F5AD5A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83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Box 10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945457" y="1576389"/>
            <a:ext cx="1474787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8380" name="Picture 12" descr="C:\Users\ZinkevichEV\Desktop\газ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56" y="7469696"/>
            <a:ext cx="54514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71" y="1699830"/>
            <a:ext cx="5313007" cy="198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031" y="4588768"/>
            <a:ext cx="5030685" cy="219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7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957783" y="615951"/>
            <a:ext cx="11396141" cy="843864"/>
          </a:xfrm>
        </p:spPr>
        <p:txBody>
          <a:bodyPr/>
          <a:lstStyle/>
          <a:p>
            <a:pPr eaLnBrk="1" hangingPunct="1"/>
            <a:r>
              <a:rPr lang="ru-RU" sz="4400" b="1" dirty="0"/>
              <a:t>Общественные советники</a:t>
            </a:r>
          </a:p>
        </p:txBody>
      </p:sp>
      <p:sp>
        <p:nvSpPr>
          <p:cNvPr id="67590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82550" y="569913"/>
            <a:ext cx="119649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V="1">
            <a:off x="826294" y="1048544"/>
            <a:ext cx="706437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593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6759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4" name="Объект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9" y="1852464"/>
            <a:ext cx="5815656" cy="3162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1459815"/>
            <a:ext cx="4839519" cy="3629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4" r="20686"/>
          <a:stretch/>
        </p:blipFill>
        <p:spPr>
          <a:xfrm>
            <a:off x="4198144" y="5933318"/>
            <a:ext cx="4592026" cy="3019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/>
              <a:t>Информация о встречах</a:t>
            </a:r>
          </a:p>
        </p:txBody>
      </p:sp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41C5121-AD8B-4755-A165-CD23C867224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632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293466" y="1229519"/>
            <a:ext cx="1068387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91" y="3292624"/>
            <a:ext cx="5112568" cy="3613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4"/>
          <a:stretch>
            <a:fillRect/>
          </a:stretch>
        </p:blipFill>
        <p:spPr>
          <a:xfrm>
            <a:off x="712871" y="5598462"/>
            <a:ext cx="5940425" cy="3341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853" y="1564432"/>
            <a:ext cx="4791075" cy="362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21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/>
              <a:t>Сайт управы</a:t>
            </a:r>
          </a:p>
        </p:txBody>
      </p:sp>
      <p:sp>
        <p:nvSpPr>
          <p:cNvPr id="58370" name="Объект 2"/>
          <p:cNvSpPr>
            <a:spLocks noGrp="1"/>
          </p:cNvSpPr>
          <p:nvPr>
            <p:ph sz="half" idx="1"/>
          </p:nvPr>
        </p:nvSpPr>
        <p:spPr>
          <a:xfrm>
            <a:off x="415925" y="2276475"/>
            <a:ext cx="5978525" cy="132476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2800" dirty="0" smtClean="0"/>
              <a:t>За </a:t>
            </a:r>
            <a:r>
              <a:rPr lang="ru-RU" sz="2800" b="1" dirty="0" smtClean="0"/>
              <a:t>2020 </a:t>
            </a:r>
            <a:r>
              <a:rPr lang="ru-RU" sz="2800" dirty="0"/>
              <a:t>год, сайт просмотрели более </a:t>
            </a:r>
            <a:r>
              <a:rPr lang="ru-RU" sz="2800" b="1" dirty="0" smtClean="0"/>
              <a:t>170 </a:t>
            </a:r>
            <a:r>
              <a:rPr lang="ru-RU" sz="2800" b="1" dirty="0"/>
              <a:t>тыс. раз.</a:t>
            </a:r>
          </a:p>
          <a:p>
            <a:endParaRPr lang="ru-RU" sz="2000" dirty="0"/>
          </a:p>
        </p:txBody>
      </p:sp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4116C93-8001-405B-BF0A-8F467186879F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6144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3165475" y="1219200"/>
            <a:ext cx="1068388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2" y="3490912"/>
            <a:ext cx="3933825" cy="512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360" y="3222528"/>
            <a:ext cx="6396644" cy="4078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4" y="-61693"/>
            <a:ext cx="13100721" cy="1050062"/>
          </a:xfrm>
        </p:spPr>
        <p:txBody>
          <a:bodyPr rtlCol="0">
            <a:noAutofit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6000" b="1" dirty="0"/>
              <a:t>Содержание и уборка территории</a:t>
            </a:r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945017" y="2908489"/>
            <a:ext cx="10513168" cy="6681571"/>
          </a:xfrm>
        </p:spPr>
        <p:txBody>
          <a:bodyPr/>
          <a:lstStyle/>
          <a:p>
            <a:r>
              <a:rPr lang="ru-RU" sz="4800" dirty="0"/>
              <a:t>техника для уборки ОДХ и дворовых территорий – </a:t>
            </a:r>
            <a:r>
              <a:rPr lang="ru-RU" sz="4800" b="1" dirty="0"/>
              <a:t>16 ед</a:t>
            </a:r>
            <a:r>
              <a:rPr lang="ru-RU" sz="4800" b="1" dirty="0" smtClean="0"/>
              <a:t>.</a:t>
            </a:r>
            <a:endParaRPr lang="ru-RU" sz="4800" b="1" dirty="0"/>
          </a:p>
          <a:p>
            <a:r>
              <a:rPr lang="ru-RU" sz="4800" dirty="0"/>
              <a:t>- техника для погрузки снега – </a:t>
            </a:r>
            <a:r>
              <a:rPr lang="ru-RU" sz="4800" b="1" dirty="0"/>
              <a:t>7 ед</a:t>
            </a:r>
            <a:r>
              <a:rPr lang="ru-RU" sz="4800" b="1" dirty="0" smtClean="0"/>
              <a:t>.</a:t>
            </a:r>
            <a:endParaRPr lang="ru-RU" sz="4800" b="1" dirty="0"/>
          </a:p>
          <a:p>
            <a:r>
              <a:rPr lang="ru-RU" sz="4800" dirty="0"/>
              <a:t>- техника для вывоза снега – </a:t>
            </a:r>
            <a:r>
              <a:rPr lang="ru-RU" sz="4800" b="1" dirty="0"/>
              <a:t>3 ед.</a:t>
            </a:r>
          </a:p>
          <a:p>
            <a:pPr marL="0" indent="0" eaLnBrk="1" hangingPunct="1">
              <a:buNone/>
            </a:pPr>
            <a:endParaRPr lang="ru-RU" sz="3200" dirty="0" smtClean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1053852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57027" y="141922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5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775" y="390525"/>
            <a:ext cx="11468149" cy="597843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ru-RU" sz="4900" b="1" dirty="0" smtClean="0"/>
              <a:t>Работа с обращениями граждан</a:t>
            </a:r>
            <a:endParaRPr lang="ru-RU" sz="4400" dirty="0"/>
          </a:p>
        </p:txBody>
      </p:sp>
      <p:sp>
        <p:nvSpPr>
          <p:cNvPr id="66563" name="Объект 2"/>
          <p:cNvSpPr>
            <a:spLocks noGrp="1"/>
          </p:cNvSpPr>
          <p:nvPr>
            <p:ph sz="half" idx="1"/>
          </p:nvPr>
        </p:nvSpPr>
        <p:spPr>
          <a:xfrm>
            <a:off x="669752" y="1544545"/>
            <a:ext cx="12203248" cy="156863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u="sng" dirty="0" smtClean="0"/>
              <a:t>За </a:t>
            </a:r>
            <a:r>
              <a:rPr lang="ru-RU" sz="2800" u="sng" dirty="0"/>
              <a:t>отчетный год главой управы и </a:t>
            </a:r>
            <a:r>
              <a:rPr lang="ru-RU" sz="2800" u="sng" dirty="0" smtClean="0"/>
              <a:t>заместителями </a:t>
            </a:r>
            <a:r>
              <a:rPr lang="ru-RU" sz="2800" u="sng" dirty="0"/>
              <a:t>проведено:</a:t>
            </a:r>
          </a:p>
          <a:p>
            <a:pPr marL="0" indent="0">
              <a:buNone/>
            </a:pPr>
            <a:r>
              <a:rPr lang="ru-RU" sz="2800" b="1" dirty="0" smtClean="0"/>
              <a:t>- </a:t>
            </a:r>
            <a:r>
              <a:rPr lang="en-US" sz="2800" b="1" dirty="0" smtClean="0"/>
              <a:t>45 </a:t>
            </a:r>
            <a:r>
              <a:rPr lang="ru-RU" sz="2800" dirty="0" smtClean="0"/>
              <a:t>личных приёмов главой управы </a:t>
            </a:r>
            <a:r>
              <a:rPr lang="ru-RU" sz="2800" dirty="0"/>
              <a:t>района и </a:t>
            </a:r>
            <a:r>
              <a:rPr lang="ru-RU" sz="2800" b="1" dirty="0" smtClean="0"/>
              <a:t>34</a:t>
            </a:r>
            <a:r>
              <a:rPr lang="ru-RU" sz="2800" dirty="0" smtClean="0"/>
              <a:t> заместителями </a:t>
            </a:r>
            <a:r>
              <a:rPr lang="ru-RU" sz="2800" dirty="0"/>
              <a:t>главы управы</a:t>
            </a:r>
          </a:p>
          <a:p>
            <a:pPr marL="0" indent="0" algn="ctr">
              <a:buNone/>
            </a:pPr>
            <a:endParaRPr lang="ru-RU" sz="800" dirty="0" smtClean="0"/>
          </a:p>
          <a:p>
            <a:pPr marL="0" indent="0" algn="ctr">
              <a:buNone/>
            </a:pPr>
            <a:r>
              <a:rPr lang="ru-RU" sz="2800" dirty="0" smtClean="0"/>
              <a:t>***</a:t>
            </a:r>
            <a:endParaRPr lang="ru-RU" sz="2800" dirty="0"/>
          </a:p>
        </p:txBody>
      </p:sp>
      <p:sp>
        <p:nvSpPr>
          <p:cNvPr id="70661" name="TextBox 7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39CC6C7-C5BA-4F1C-A777-245BCCB0716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80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066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Box 10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693737" y="1395413"/>
            <a:ext cx="125571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15522" y="3504457"/>
            <a:ext cx="12665441" cy="345486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u="sng" dirty="0" smtClean="0"/>
              <a:t>Отработано </a:t>
            </a:r>
            <a:r>
              <a:rPr lang="ru-RU" sz="2800" b="1" u="sng" dirty="0" smtClean="0"/>
              <a:t>4 тысячи </a:t>
            </a:r>
            <a:r>
              <a:rPr lang="ru-RU" sz="2800" u="sng" dirty="0" smtClean="0"/>
              <a:t>обращения </a:t>
            </a:r>
            <a:r>
              <a:rPr lang="ru-RU" sz="2800" u="sng" dirty="0"/>
              <a:t>жителей и </a:t>
            </a:r>
            <a:r>
              <a:rPr lang="ru-RU" sz="2800" b="1" u="sng" dirty="0" smtClean="0"/>
              <a:t>471</a:t>
            </a:r>
            <a:r>
              <a:rPr lang="ru-RU" sz="2800" u="sng" dirty="0" smtClean="0"/>
              <a:t> обращение </a:t>
            </a:r>
            <a:r>
              <a:rPr lang="ru-RU" sz="2800" u="sng" dirty="0"/>
              <a:t>от организаций и предприятий по различным направлениям деятельности</a:t>
            </a:r>
          </a:p>
          <a:p>
            <a:pPr lvl="0"/>
            <a:r>
              <a:rPr lang="ru-RU" sz="2600" dirty="0" smtClean="0"/>
              <a:t>Содержание </a:t>
            </a:r>
            <a:r>
              <a:rPr lang="ru-RU" sz="2600" dirty="0"/>
              <a:t>и эксплуатация жилищного фонда - </a:t>
            </a:r>
            <a:r>
              <a:rPr lang="ru-RU" sz="2600" b="1" dirty="0">
                <a:solidFill>
                  <a:srgbClr val="FF0000"/>
                </a:solidFill>
              </a:rPr>
              <a:t>1</a:t>
            </a:r>
            <a:r>
              <a:rPr lang="ru-RU" sz="2600" b="1" dirty="0" smtClean="0">
                <a:solidFill>
                  <a:srgbClr val="FF0000"/>
                </a:solidFill>
              </a:rPr>
              <a:t> </a:t>
            </a:r>
            <a:r>
              <a:rPr lang="ru-RU" sz="2600" b="1" dirty="0">
                <a:solidFill>
                  <a:srgbClr val="FF0000"/>
                </a:solidFill>
              </a:rPr>
              <a:t>тыс. 650</a:t>
            </a:r>
          </a:p>
          <a:p>
            <a:pPr lvl="0"/>
            <a:r>
              <a:rPr lang="ru-RU" sz="2600" dirty="0"/>
              <a:t>Капитальный ремонт - </a:t>
            </a:r>
            <a:r>
              <a:rPr lang="ru-RU" sz="2600" b="1" dirty="0" smtClean="0">
                <a:solidFill>
                  <a:srgbClr val="FF0000"/>
                </a:solidFill>
              </a:rPr>
              <a:t>490</a:t>
            </a:r>
            <a:endParaRPr lang="ru-RU" sz="2600" b="1" dirty="0">
              <a:solidFill>
                <a:srgbClr val="FF0000"/>
              </a:solidFill>
            </a:endParaRPr>
          </a:p>
          <a:p>
            <a:pPr lvl="0"/>
            <a:r>
              <a:rPr lang="ru-RU" sz="2600" dirty="0"/>
              <a:t>Благоустройство и содержание дворовых территорий – </a:t>
            </a:r>
            <a:r>
              <a:rPr lang="ru-RU" sz="2600" b="1" dirty="0">
                <a:solidFill>
                  <a:srgbClr val="FF0000"/>
                </a:solidFill>
              </a:rPr>
              <a:t>1</a:t>
            </a:r>
            <a:r>
              <a:rPr lang="ru-RU" sz="2600" b="1" dirty="0" smtClean="0">
                <a:solidFill>
                  <a:srgbClr val="FF0000"/>
                </a:solidFill>
              </a:rPr>
              <a:t> </a:t>
            </a:r>
            <a:r>
              <a:rPr lang="ru-RU" sz="2600" b="1" dirty="0">
                <a:solidFill>
                  <a:srgbClr val="FF0000"/>
                </a:solidFill>
              </a:rPr>
              <a:t>тыс. </a:t>
            </a:r>
            <a:r>
              <a:rPr lang="ru-RU" sz="2600" b="1" dirty="0" smtClean="0">
                <a:solidFill>
                  <a:srgbClr val="FF0000"/>
                </a:solidFill>
              </a:rPr>
              <a:t>3000</a:t>
            </a:r>
            <a:endParaRPr lang="ru-RU" sz="2600" b="1" dirty="0">
              <a:solidFill>
                <a:srgbClr val="FF0000"/>
              </a:solidFill>
            </a:endParaRPr>
          </a:p>
          <a:p>
            <a:pPr lvl="0"/>
            <a:r>
              <a:rPr lang="ru-RU" sz="2600" dirty="0"/>
              <a:t>Транспорт, гаражное хозяйство, и парковки – </a:t>
            </a:r>
            <a:r>
              <a:rPr lang="ru-RU" sz="2600" b="1" dirty="0" smtClean="0">
                <a:solidFill>
                  <a:srgbClr val="FF0000"/>
                </a:solidFill>
              </a:rPr>
              <a:t>65</a:t>
            </a:r>
            <a:endParaRPr lang="ru-RU" sz="2600" b="1" dirty="0">
              <a:solidFill>
                <a:srgbClr val="FF0000"/>
              </a:solidFill>
            </a:endParaRPr>
          </a:p>
          <a:p>
            <a:pPr lvl="0"/>
            <a:r>
              <a:rPr lang="ru-RU" sz="2600" dirty="0" smtClean="0"/>
              <a:t>Градостроительство </a:t>
            </a:r>
            <a:r>
              <a:rPr lang="ru-RU" sz="2600" dirty="0"/>
              <a:t>и архитектура – </a:t>
            </a:r>
            <a:r>
              <a:rPr lang="ru-RU" sz="2600" b="1" dirty="0" smtClean="0">
                <a:solidFill>
                  <a:srgbClr val="FF0000"/>
                </a:solidFill>
              </a:rPr>
              <a:t>235</a:t>
            </a:r>
            <a:endParaRPr lang="ru-RU" sz="2600" b="1" dirty="0">
              <a:solidFill>
                <a:srgbClr val="FF0000"/>
              </a:solidFill>
            </a:endParaRPr>
          </a:p>
          <a:p>
            <a:r>
              <a:rPr lang="ru-RU" sz="2600" dirty="0"/>
              <a:t>Социальная сфера, семейная и молодежная политика </a:t>
            </a:r>
            <a:r>
              <a:rPr lang="ru-RU" sz="2600" b="1" dirty="0">
                <a:solidFill>
                  <a:srgbClr val="FF0000"/>
                </a:solidFill>
              </a:rPr>
              <a:t>150</a:t>
            </a:r>
          </a:p>
          <a:p>
            <a:pPr lvl="0"/>
            <a:r>
              <a:rPr lang="ru-RU" sz="2600" dirty="0"/>
              <a:t>Торговля – </a:t>
            </a:r>
            <a:r>
              <a:rPr lang="ru-RU" sz="2600" b="1" dirty="0" smtClean="0">
                <a:solidFill>
                  <a:srgbClr val="FF0000"/>
                </a:solidFill>
              </a:rPr>
              <a:t>90</a:t>
            </a:r>
            <a:endParaRPr lang="ru-RU" sz="2600" b="1" dirty="0">
              <a:solidFill>
                <a:srgbClr val="FF0000"/>
              </a:solidFill>
            </a:endParaRPr>
          </a:p>
          <a:p>
            <a:pPr lvl="0"/>
            <a:r>
              <a:rPr lang="ru-RU" sz="2600" dirty="0" err="1"/>
              <a:t>Имущественно</a:t>
            </a:r>
            <a:r>
              <a:rPr lang="ru-RU" sz="2600" dirty="0"/>
              <a:t>-земельные отношения – </a:t>
            </a:r>
            <a:r>
              <a:rPr lang="ru-RU" sz="2600" b="1" dirty="0" smtClean="0">
                <a:solidFill>
                  <a:srgbClr val="FF0000"/>
                </a:solidFill>
              </a:rPr>
              <a:t>20</a:t>
            </a:r>
            <a:endParaRPr lang="ru-RU" sz="2600" b="1" dirty="0">
              <a:solidFill>
                <a:srgbClr val="FF0000"/>
              </a:solidFill>
            </a:endParaRPr>
          </a:p>
          <a:p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12" y="6609845"/>
            <a:ext cx="3470251" cy="2314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41363" y="3292475"/>
            <a:ext cx="11704637" cy="1625600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8000" b="1" dirty="0" smtClean="0"/>
              <a:t/>
            </a:r>
            <a:br>
              <a:rPr lang="ru-RU" sz="8000" b="1" dirty="0" smtClean="0"/>
            </a:br>
            <a:r>
              <a:rPr lang="ru-RU" sz="8000" b="1" dirty="0" smtClean="0"/>
              <a:t>СПАСИБО ЗА ВНИМАНИЕ!</a:t>
            </a:r>
            <a:endParaRPr lang="ru-RU" sz="8000" b="1" dirty="0"/>
          </a:p>
        </p:txBody>
      </p:sp>
      <p:pic>
        <p:nvPicPr>
          <p:cNvPr id="7168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9D1A3505-05D6-4E8B-877E-CA9DD918B404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81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68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347788"/>
            <a:ext cx="20304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4" y="-61693"/>
            <a:ext cx="13100721" cy="1050062"/>
          </a:xfrm>
        </p:spPr>
        <p:txBody>
          <a:bodyPr rtlCol="0">
            <a:noAutofit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6000" b="1" dirty="0"/>
              <a:t>Содержание и уборка территории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4" y="2644551"/>
            <a:ext cx="3472637" cy="4630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1053852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57027" y="141922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52" y="3580656"/>
            <a:ext cx="3744416" cy="4992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220" y="2500536"/>
            <a:ext cx="3480804" cy="4641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24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FK">
      <a:dk1>
        <a:srgbClr val="525252"/>
      </a:dk1>
      <a:lt1>
        <a:sysClr val="window" lastClr="FFFFFF"/>
      </a:lt1>
      <a:dk2>
        <a:srgbClr val="AA002B"/>
      </a:dk2>
      <a:lt2>
        <a:srgbClr val="EEECE1"/>
      </a:lt2>
      <a:accent1>
        <a:srgbClr val="525252"/>
      </a:accent1>
      <a:accent2>
        <a:srgbClr val="AA002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K">
    <a:dk1>
      <a:srgbClr val="525252"/>
    </a:dk1>
    <a:lt1>
      <a:sysClr val="window" lastClr="FFFFFF"/>
    </a:lt1>
    <a:dk2>
      <a:srgbClr val="AA002B"/>
    </a:dk2>
    <a:lt2>
      <a:srgbClr val="EEECE1"/>
    </a:lt2>
    <a:accent1>
      <a:srgbClr val="525252"/>
    </a:accent1>
    <a:accent2>
      <a:srgbClr val="AA002B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FFFFFF"/>
    </a:hlink>
    <a:folHlink>
      <a:srgbClr val="FFFFFF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8395</TotalTime>
  <Words>2933</Words>
  <Application>Microsoft Office PowerPoint</Application>
  <PresentationFormat>Произвольный</PresentationFormat>
  <Paragraphs>641</Paragraphs>
  <Slides>81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Тема Office</vt:lpstr>
      <vt:lpstr>   Отчет главы управы района Южное Медведково города Москвы О.В. Голембы о результатах деятельности управы района Южное Медведково города Москвы в 2020 году    2021 г. </vt:lpstr>
      <vt:lpstr>Район Южное Медведково входит в состав Северо-Восточного административного округа города Москвы и занимает площадь 387,5 га.</vt:lpstr>
      <vt:lpstr>  Благоустройство  и жилищно-коммунальное хозяйство</vt:lpstr>
      <vt:lpstr>Презентация PowerPoint</vt:lpstr>
      <vt:lpstr> В 2020 году были выполнены работы по ремонту асфальто-бетонного покрытия «большими картами» на сумму 39 млн. 142 тыс. 397,22 руб.</vt:lpstr>
      <vt:lpstr>Работы по установке 39 опор наружного освещения по следующим адресам:</vt:lpstr>
      <vt:lpstr>  Содержание и уборка территории</vt:lpstr>
      <vt:lpstr>  Содержание и уборка территории</vt:lpstr>
      <vt:lpstr>  Содержание и уборка территории</vt:lpstr>
      <vt:lpstr>  Содержание и уборка территории</vt:lpstr>
      <vt:lpstr>  На балансе ГБУ «Жилищник района Южное Медведково» находится:</vt:lpstr>
      <vt:lpstr>  Акция «Миллион деревьев»</vt:lpstr>
      <vt:lpstr>  «Ясный пруд»</vt:lpstr>
      <vt:lpstr>  Многоквартирные дома (МКД)</vt:lpstr>
      <vt:lpstr>  Постановление Правительства Москвы  № 832-ПП от 29.12.2014 г.</vt:lpstr>
      <vt:lpstr>  Замена лифтов</vt:lpstr>
      <vt:lpstr>  </vt:lpstr>
      <vt:lpstr>  Строительство</vt:lpstr>
      <vt:lpstr>  Строительство, отселение и снос ветхого жилья</vt:lpstr>
      <vt:lpstr>Проезд Дежнёва, д.8</vt:lpstr>
      <vt:lpstr>Строительство в новом жилом микрорайоне по адресу: ул. Полярная вл. 25</vt:lpstr>
      <vt:lpstr>Строительство детской поликлиники</vt:lpstr>
      <vt:lpstr>Строительство современного  физкультурно-оздоровительного комплекса</vt:lpstr>
      <vt:lpstr>Транспорт, гаражное хозяйство</vt:lpstr>
      <vt:lpstr> Брошенный транспорт</vt:lpstr>
      <vt:lpstr> Организация деятельности ОПОП</vt:lpstr>
      <vt:lpstr> Взаимодействие с ОМВД по охране общественного порядка</vt:lpstr>
      <vt:lpstr>Промышленность</vt:lpstr>
      <vt:lpstr>Территория промышленности</vt:lpstr>
      <vt:lpstr>Территория промышленности</vt:lpstr>
      <vt:lpstr>Инфраструктура потребительского рынка и услуг</vt:lpstr>
      <vt:lpstr>Инфраструктура потребительского рынка и услуг</vt:lpstr>
      <vt:lpstr>Нестационарные объекты</vt:lpstr>
      <vt:lpstr>Сезонные торговые объекты</vt:lpstr>
      <vt:lpstr>Межрегиональная ярмарка</vt:lpstr>
      <vt:lpstr>Выявление и пресечение  несанкционированной торговли</vt:lpstr>
      <vt:lpstr>Скидки на товары и услуги, адаптация объектов</vt:lpstr>
      <vt:lpstr>Пресечение и выявление несоблюдения сотрудниками объектов и посетителями перчаточно-масочного режима и дистанции</vt:lpstr>
      <vt:lpstr>Оформление территории к Новому Году и Рождеству Христову</vt:lpstr>
      <vt:lpstr>ЭКОНОМИКА </vt:lpstr>
      <vt:lpstr>ЛИКВИДАЦИЯ ЧРЕЗВЫЧАЙНЫХ СИТУАЦИЙ И ОБЕСПЕЧЕНИЕПОЖАРНОЙ БЕЗОПАСНОСТИ </vt:lpstr>
      <vt:lpstr>ЛИКВИДАЦИЯ ЧРЕЗВЫЧАЙНЫХ СИТУАЦИЙ И ОБЕСПЕЧЕНИЕПОЖАРНОЙ БЕЗОПАСНОСТИ </vt:lpstr>
      <vt:lpstr>ЛИКВИДАЦИЯ ЧРЕЗВЫЧАЙНЫХ СИТУАЦИЙ И ОБЕСПЕЧЕНИЕПОЖАРНОЙ БЕЗОПАСНОСТИ </vt:lpstr>
      <vt:lpstr>ЛИКВИДАЦИЯ ЧРЕЗВЫЧАЙНЫХ СИТУАЦИЙ И ОБЕСПЕЧЕНИЕПОЖАРНОЙ БЕЗОПАСНОСТИ </vt:lpstr>
      <vt:lpstr>ЛИКВИДАЦИЯ ЧРЕЗВЫЧАЙНЫХ СИТУАЦИЙ И ОБЕСПЕЧЕНИЕПОЖАРНОЙ БЕЗОПАСНОСТИ </vt:lpstr>
      <vt:lpstr>ЛИКВИДАЦИЯ ЧРЕЗВЫЧАЙНЫХ СИТУАЦИЙ И ОБЕСПЕЧЕНИЕПОЖАРНОЙ БЕЗОПАСНОСТИ </vt:lpstr>
      <vt:lpstr>ЛИКВИДАЦИЯ ЧРЕЗВЫЧАЙНЫХ СИТУАЦИЙ И ОБЕСПЕЧЕНИЕПОЖАРНОЙ БЕЗОПАСНОСТИ </vt:lpstr>
      <vt:lpstr>ЛИКВИДАЦИЯ ЧРЕЗВЫЧАЙНЫХ СИТУАЦИЙ И ОБЕСПЕЧЕНИЕПОЖАРНОЙ БЕЗОПАСНОСТИ </vt:lpstr>
      <vt:lpstr>ЛИКВИДАЦИЯ ЧРЕЗВЫЧАЙНЫХ СИТУАЦИЙ И ОБЕСПЕЧЕНИЕПОЖАРНОЙ БЕЗОПАСНОСТИ </vt:lpstr>
      <vt:lpstr>Социальная сфера</vt:lpstr>
      <vt:lpstr>Социальная сфера</vt:lpstr>
      <vt:lpstr>«Семья помогает семье. Подготовим детей в школу»</vt:lpstr>
      <vt:lpstr>Общественные организации</vt:lpstr>
      <vt:lpstr>ЦЕНТР ДОСУГА И СПОРТА «ОЛИМП»</vt:lpstr>
      <vt:lpstr>ЦЕНТР ДОСУГА И СПОРТА «ОЛИМП»</vt:lpstr>
      <vt:lpstr>ПОЗДРАВЛЕНИЯ ВЕТЕРАНОВ С ДНЕМ ПОБЕДЫ</vt:lpstr>
      <vt:lpstr>АКЦИЯ «ГОРСТЬ ЗЕМЛИ»</vt:lpstr>
      <vt:lpstr>АКЦИЯ «МОИ СОСЕДИ»</vt:lpstr>
      <vt:lpstr>ВОЗЛОЖЕНИЯ ЦВЕТОВ</vt:lpstr>
      <vt:lpstr>МЕМОРИАЛЬНО-ПАТРОНАТНЫЕ АКЦИИ</vt:lpstr>
      <vt:lpstr>БОЛЬШОЙ ЭТНОГРАФИЧЕСКИЙ ДИКТАНТ</vt:lpstr>
      <vt:lpstr>АКЦИЯ «РОССИЯ ПРОТИВ ТЕРРОРИЗМА!»</vt:lpstr>
      <vt:lpstr>Организация физкультурно-оздоровительной  и спортивной работы с населением </vt:lpstr>
      <vt:lpstr>«Спортивная школа № 2» Москомспорта» </vt:lpstr>
      <vt:lpstr>ЦЕНТР ДОСУГА И СПОРТА «ОЛИМП»</vt:lpstr>
      <vt:lpstr>Организация физкультурно-оздоровительной  и спортивной работы с населением </vt:lpstr>
      <vt:lpstr>Организация физкультурно-оздоровительной  и спортивной работы с населением </vt:lpstr>
      <vt:lpstr>КАТКИ</vt:lpstr>
      <vt:lpstr>Физкультурно-оздоровительный комплекс по адресу: пр. Шокальского, 9-11</vt:lpstr>
      <vt:lpstr>Молодежная общественная палата  района Южное Медведково </vt:lpstr>
      <vt:lpstr>Активное участие в мероприятиях района и округа </vt:lpstr>
      <vt:lpstr>РАБОТА МОЛОДЕЖНОЙ ПАЛАТЫ В СОЦ. СЕТЯХ</vt:lpstr>
      <vt:lpstr>Комиссия по делам несовершеннолетних  и защите их прав </vt:lpstr>
      <vt:lpstr>Комиссия по делам несовершеннолетних  и защите их прав </vt:lpstr>
      <vt:lpstr>ПОДГОТОВКА И ПРОВЕДЕНИЕ ПРИЗЫВА ГРАЖДАН НА ВОЕННУЮ СЛУЖБУ </vt:lpstr>
      <vt:lpstr> Информирование населения</vt:lpstr>
      <vt:lpstr>Общественные советники</vt:lpstr>
      <vt:lpstr>Информация о встречах</vt:lpstr>
      <vt:lpstr>Сайт управы</vt:lpstr>
      <vt:lpstr> Работа с обращениями граждан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Irina Krasnopolskaya</cp:lastModifiedBy>
  <cp:revision>449</cp:revision>
  <cp:lastPrinted>2013-04-17T08:32:39Z</cp:lastPrinted>
  <dcterms:created xsi:type="dcterms:W3CDTF">2013-04-16T08:13:33Z</dcterms:created>
  <dcterms:modified xsi:type="dcterms:W3CDTF">2021-02-20T07:42:49Z</dcterms:modified>
</cp:coreProperties>
</file>